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comments/comment1.xml" ContentType="application/vnd.openxmlformats-officedocument.presentationml.comments+xml"/>
  <Override PartName="/ppt/notesSlides/notesSlide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48" r:id="rId4"/>
  </p:sldMasterIdLst>
  <p:notesMasterIdLst>
    <p:notesMasterId r:id="rId53"/>
  </p:notesMasterIdLst>
  <p:handoutMasterIdLst>
    <p:handoutMasterId r:id="rId54"/>
  </p:handoutMasterIdLst>
  <p:sldIdLst>
    <p:sldId id="256" r:id="rId5"/>
    <p:sldId id="268" r:id="rId6"/>
    <p:sldId id="276" r:id="rId7"/>
    <p:sldId id="275" r:id="rId8"/>
    <p:sldId id="300" r:id="rId9"/>
    <p:sldId id="274" r:id="rId10"/>
    <p:sldId id="333" r:id="rId11"/>
    <p:sldId id="273" r:id="rId12"/>
    <p:sldId id="303" r:id="rId13"/>
    <p:sldId id="304" r:id="rId14"/>
    <p:sldId id="305" r:id="rId15"/>
    <p:sldId id="306" r:id="rId16"/>
    <p:sldId id="307" r:id="rId17"/>
    <p:sldId id="308" r:id="rId18"/>
    <p:sldId id="309" r:id="rId19"/>
    <p:sldId id="310" r:id="rId20"/>
    <p:sldId id="284" r:id="rId21"/>
    <p:sldId id="299" r:id="rId22"/>
    <p:sldId id="282" r:id="rId23"/>
    <p:sldId id="285" r:id="rId24"/>
    <p:sldId id="290" r:id="rId25"/>
    <p:sldId id="293" r:id="rId26"/>
    <p:sldId id="316" r:id="rId27"/>
    <p:sldId id="315" r:id="rId28"/>
    <p:sldId id="318" r:id="rId29"/>
    <p:sldId id="296" r:id="rId30"/>
    <p:sldId id="287" r:id="rId31"/>
    <p:sldId id="286" r:id="rId32"/>
    <p:sldId id="324" r:id="rId33"/>
    <p:sldId id="321" r:id="rId34"/>
    <p:sldId id="325" r:id="rId35"/>
    <p:sldId id="326" r:id="rId36"/>
    <p:sldId id="328" r:id="rId37"/>
    <p:sldId id="329" r:id="rId38"/>
    <p:sldId id="301" r:id="rId39"/>
    <p:sldId id="311" r:id="rId40"/>
    <p:sldId id="312" r:id="rId41"/>
    <p:sldId id="313" r:id="rId42"/>
    <p:sldId id="314" r:id="rId43"/>
    <p:sldId id="319" r:id="rId44"/>
    <p:sldId id="332" r:id="rId45"/>
    <p:sldId id="327" r:id="rId46"/>
    <p:sldId id="297" r:id="rId47"/>
    <p:sldId id="317" r:id="rId48"/>
    <p:sldId id="334" r:id="rId49"/>
    <p:sldId id="335" r:id="rId50"/>
    <p:sldId id="331" r:id="rId51"/>
    <p:sldId id="272" r:id="rId5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2" pos="3264" userDrawn="1">
          <p15:clr>
            <a:srgbClr val="A4A3A4"/>
          </p15:clr>
        </p15:guide>
        <p15:guide id="3" pos="597" userDrawn="1">
          <p15:clr>
            <a:srgbClr val="A4A3A4"/>
          </p15:clr>
        </p15:guide>
        <p15:guide id="4" orient="horz" pos="1152"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2" name="Author" initials="A" lastIdx="1" clrIdx="1"/>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194C"/>
    <a:srgbClr val="FFBF9E"/>
    <a:srgbClr val="F2F2F2"/>
    <a:srgbClr val="014067"/>
    <a:srgbClr val="FF6600"/>
    <a:srgbClr val="FF9966"/>
    <a:srgbClr val="3F3F3F"/>
    <a:srgbClr val="014E7D"/>
    <a:srgbClr val="013657"/>
    <a:srgbClr val="01456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E45497F-F825-49EB-B8EE-5A9032994620}" v="2926" dt="2019-08-13T22:46:13.974"/>
    <p1510:client id="{355E85A7-645E-E885-62E3-7D1AEEEBEF3F}" v="8" dt="2019-08-13T19:50:32.239"/>
    <p1510:client id="{61F7C488-717E-36D6-0B48-B04EF2582CFF}" v="831" dt="2019-08-13T23:35:48.838"/>
    <p1510:client id="{87AC37FD-7A0B-3CA2-1222-20843CFA59F5}" v="478" dt="2019-08-13T23:30:59.729"/>
    <p1510:client id="{A09B97DB-16A5-110A-62C3-36AAFFCA00EB}" v="15" dt="2019-08-13T19:07:38.764"/>
    <p1510:client id="{A9BADB08-24AA-6C93-30E5-EA1957D23923}" v="457" dt="2019-08-13T22:19:27.869"/>
    <p1510:client id="{B5810778-06F1-46C8-BFBC-729416C41FB1}" v="2037" dt="2019-08-13T23:07:52.23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7" d="100"/>
          <a:sy n="77" d="100"/>
        </p:scale>
        <p:origin x="57" y="126"/>
      </p:cViewPr>
      <p:guideLst>
        <p:guide pos="3264"/>
        <p:guide pos="597"/>
        <p:guide orient="horz" pos="1152"/>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commentAuthors" Target="commentAuthor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handoutMaster" Target="handoutMasters/handout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notesMaster" Target="notesMasters/notesMaster1.xml"/><Relationship Id="rId58"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presProps" Target="pres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Model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Sheet1!$B$2:$B$4</c:f>
              <c:numCache>
                <c:formatCode>General</c:formatCode>
                <c:ptCount val="3"/>
                <c:pt idx="0">
                  <c:v>13425</c:v>
                </c:pt>
                <c:pt idx="1">
                  <c:v>97</c:v>
                </c:pt>
                <c:pt idx="2">
                  <c:v>67</c:v>
                </c:pt>
              </c:numCache>
            </c:numRef>
          </c:val>
          <c:extLst>
            <c:ext xmlns:c16="http://schemas.microsoft.com/office/drawing/2014/chart" uri="{C3380CC4-5D6E-409C-BE32-E72D297353CC}">
              <c16:uniqueId val="{00000000-BE31-4FDE-8151-FC5A670BB8B4}"/>
            </c:ext>
          </c:extLst>
        </c:ser>
        <c:ser>
          <c:idx val="1"/>
          <c:order val="1"/>
          <c:tx>
            <c:strRef>
              <c:f>Sheet1!$C$1</c:f>
              <c:strCache>
                <c:ptCount val="1"/>
                <c:pt idx="0">
                  <c:v>Model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Sheet1!$C$2:$C$4</c:f>
              <c:numCache>
                <c:formatCode>General</c:formatCode>
                <c:ptCount val="3"/>
                <c:pt idx="0">
                  <c:v>13450</c:v>
                </c:pt>
                <c:pt idx="1">
                  <c:v>70</c:v>
                </c:pt>
                <c:pt idx="2">
                  <c:v>69</c:v>
                </c:pt>
              </c:numCache>
            </c:numRef>
          </c:val>
          <c:extLst>
            <c:ext xmlns:c16="http://schemas.microsoft.com/office/drawing/2014/chart" uri="{C3380CC4-5D6E-409C-BE32-E72D297353CC}">
              <c16:uniqueId val="{00000001-BE31-4FDE-8151-FC5A670BB8B4}"/>
            </c:ext>
          </c:extLst>
        </c:ser>
        <c:dLbls>
          <c:showLegendKey val="0"/>
          <c:showVal val="0"/>
          <c:showCatName val="0"/>
          <c:showSerName val="0"/>
          <c:showPercent val="0"/>
          <c:showBubbleSize val="0"/>
        </c:dLbls>
        <c:gapWidth val="269"/>
        <c:axId val="1751182640"/>
        <c:axId val="2038267296"/>
      </c:barChart>
      <c:catAx>
        <c:axId val="17511826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038267296"/>
        <c:crosses val="autoZero"/>
        <c:auto val="1"/>
        <c:lblAlgn val="ctr"/>
        <c:lblOffset val="100"/>
        <c:noMultiLvlLbl val="0"/>
      </c:catAx>
      <c:valAx>
        <c:axId val="20382672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1182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Model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Sheet1!$B$2:$B$4</c:f>
              <c:numCache>
                <c:formatCode>General</c:formatCode>
                <c:ptCount val="3"/>
                <c:pt idx="0">
                  <c:v>13510</c:v>
                </c:pt>
                <c:pt idx="1">
                  <c:v>97</c:v>
                </c:pt>
                <c:pt idx="2">
                  <c:v>12</c:v>
                </c:pt>
              </c:numCache>
            </c:numRef>
          </c:val>
          <c:extLst>
            <c:ext xmlns:c16="http://schemas.microsoft.com/office/drawing/2014/chart" uri="{C3380CC4-5D6E-409C-BE32-E72D297353CC}">
              <c16:uniqueId val="{00000000-BE31-4FDE-8151-FC5A670BB8B4}"/>
            </c:ext>
          </c:extLst>
        </c:ser>
        <c:ser>
          <c:idx val="1"/>
          <c:order val="1"/>
          <c:tx>
            <c:strRef>
              <c:f>Sheet1!$C$1</c:f>
              <c:strCache>
                <c:ptCount val="1"/>
                <c:pt idx="0">
                  <c:v>Model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Sheet1!$C$2:$C$4</c:f>
              <c:numCache>
                <c:formatCode>General</c:formatCode>
                <c:ptCount val="3"/>
                <c:pt idx="0">
                  <c:v>13505</c:v>
                </c:pt>
                <c:pt idx="1">
                  <c:v>18</c:v>
                </c:pt>
                <c:pt idx="2">
                  <c:v>66</c:v>
                </c:pt>
              </c:numCache>
            </c:numRef>
          </c:val>
          <c:extLst>
            <c:ext xmlns:c16="http://schemas.microsoft.com/office/drawing/2014/chart" uri="{C3380CC4-5D6E-409C-BE32-E72D297353CC}">
              <c16:uniqueId val="{00000001-BE31-4FDE-8151-FC5A670BB8B4}"/>
            </c:ext>
          </c:extLst>
        </c:ser>
        <c:dLbls>
          <c:showLegendKey val="0"/>
          <c:showVal val="0"/>
          <c:showCatName val="0"/>
          <c:showSerName val="0"/>
          <c:showPercent val="0"/>
          <c:showBubbleSize val="0"/>
        </c:dLbls>
        <c:gapWidth val="269"/>
        <c:axId val="1751182640"/>
        <c:axId val="2038267296"/>
      </c:barChart>
      <c:catAx>
        <c:axId val="17511826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038267296"/>
        <c:crosses val="autoZero"/>
        <c:auto val="1"/>
        <c:lblAlgn val="ctr"/>
        <c:lblOffset val="100"/>
        <c:noMultiLvlLbl val="0"/>
      </c:catAx>
      <c:valAx>
        <c:axId val="20382672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1182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bar"/>
        <c:grouping val="clustered"/>
        <c:varyColors val="0"/>
        <c:ser>
          <c:idx val="0"/>
          <c:order val="0"/>
          <c:tx>
            <c:strRef>
              <c:f>Sheet1!$B$1</c:f>
              <c:strCache>
                <c:ptCount val="1"/>
                <c:pt idx="0">
                  <c:v>Model 1</c:v>
                </c:pt>
              </c:strCache>
            </c:strRef>
          </c:tx>
          <c:spPr>
            <a:solidFill>
              <a:schemeClr val="accent1"/>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Sheet1!$B$2:$B$4</c:f>
              <c:numCache>
                <c:formatCode>General</c:formatCode>
                <c:ptCount val="3"/>
                <c:pt idx="0">
                  <c:v>2812</c:v>
                </c:pt>
                <c:pt idx="1">
                  <c:v>4150</c:v>
                </c:pt>
                <c:pt idx="2">
                  <c:v>6627</c:v>
                </c:pt>
              </c:numCache>
            </c:numRef>
          </c:val>
          <c:extLst>
            <c:ext xmlns:c16="http://schemas.microsoft.com/office/drawing/2014/chart" uri="{C3380CC4-5D6E-409C-BE32-E72D297353CC}">
              <c16:uniqueId val="{00000000-BE31-4FDE-8151-FC5A670BB8B4}"/>
            </c:ext>
          </c:extLst>
        </c:ser>
        <c:ser>
          <c:idx val="1"/>
          <c:order val="1"/>
          <c:tx>
            <c:strRef>
              <c:f>Sheet1!$C$1</c:f>
              <c:strCache>
                <c:ptCount val="1"/>
                <c:pt idx="0">
                  <c:v>Model 2</c:v>
                </c:pt>
              </c:strCache>
            </c:strRef>
          </c:tx>
          <c:spPr>
            <a:solidFill>
              <a:schemeClr val="accent2"/>
            </a:solidFill>
            <a:ln>
              <a:noFill/>
            </a:ln>
            <a:effectLst/>
          </c:spPr>
          <c:invertIfNegative val="0"/>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a:solidFill>
                        <a:schemeClr val="tx1">
                          <a:lumMod val="35000"/>
                          <a:lumOff val="65000"/>
                        </a:schemeClr>
                      </a:solidFill>
                    </a:ln>
                    <a:effectLst/>
                  </c:spPr>
                </c15:leaderLines>
              </c:ext>
            </c:extLst>
          </c:dLbls>
          <c:cat>
            <c:strRef>
              <c:f>Sheet1!$A$2:$A$4</c:f>
              <c:strCache>
                <c:ptCount val="3"/>
                <c:pt idx="0">
                  <c:v>Cluster 1</c:v>
                </c:pt>
                <c:pt idx="1">
                  <c:v>Cluster 2</c:v>
                </c:pt>
                <c:pt idx="2">
                  <c:v>Cluster 3</c:v>
                </c:pt>
              </c:strCache>
            </c:strRef>
          </c:cat>
          <c:val>
            <c:numRef>
              <c:f>Sheet1!$C$2:$C$4</c:f>
              <c:numCache>
                <c:formatCode>General</c:formatCode>
                <c:ptCount val="3"/>
                <c:pt idx="0">
                  <c:v>2806</c:v>
                </c:pt>
                <c:pt idx="1">
                  <c:v>4163</c:v>
                </c:pt>
                <c:pt idx="2">
                  <c:v>6620</c:v>
                </c:pt>
              </c:numCache>
            </c:numRef>
          </c:val>
          <c:extLst>
            <c:ext xmlns:c16="http://schemas.microsoft.com/office/drawing/2014/chart" uri="{C3380CC4-5D6E-409C-BE32-E72D297353CC}">
              <c16:uniqueId val="{00000001-BE31-4FDE-8151-FC5A670BB8B4}"/>
            </c:ext>
          </c:extLst>
        </c:ser>
        <c:dLbls>
          <c:showLegendKey val="0"/>
          <c:showVal val="0"/>
          <c:showCatName val="0"/>
          <c:showSerName val="0"/>
          <c:showPercent val="0"/>
          <c:showBubbleSize val="0"/>
        </c:dLbls>
        <c:gapWidth val="269"/>
        <c:axId val="1751182640"/>
        <c:axId val="2038267296"/>
      </c:barChart>
      <c:catAx>
        <c:axId val="1751182640"/>
        <c:scaling>
          <c:orientation val="minMax"/>
        </c:scaling>
        <c:delete val="0"/>
        <c:axPos val="l"/>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cap="none" spc="0" normalizeH="0" baseline="0">
                <a:solidFill>
                  <a:schemeClr val="tx1">
                    <a:lumMod val="65000"/>
                    <a:lumOff val="35000"/>
                  </a:schemeClr>
                </a:solidFill>
                <a:latin typeface="+mn-lt"/>
                <a:ea typeface="+mn-ea"/>
                <a:cs typeface="+mn-cs"/>
              </a:defRPr>
            </a:pPr>
            <a:endParaRPr lang="en-US"/>
          </a:p>
        </c:txPr>
        <c:crossAx val="2038267296"/>
        <c:crosses val="autoZero"/>
        <c:auto val="1"/>
        <c:lblAlgn val="ctr"/>
        <c:lblOffset val="100"/>
        <c:noMultiLvlLbl val="0"/>
      </c:catAx>
      <c:valAx>
        <c:axId val="2038267296"/>
        <c:scaling>
          <c:orientation val="minMax"/>
        </c:scaling>
        <c:delete val="0"/>
        <c:axPos val="b"/>
        <c:majorGridlines>
          <c:spPr>
            <a:ln w="9525" cap="flat" cmpd="sng" algn="ctr">
              <a:solidFill>
                <a:schemeClr val="tx1">
                  <a:lumMod val="15000"/>
                  <a:lumOff val="85000"/>
                </a:schemeClr>
              </a:solidFill>
              <a:round/>
            </a:ln>
            <a:effectLst/>
          </c:spPr>
        </c:majorGridlines>
        <c:minorGridlines>
          <c:spPr>
            <a:ln w="9525" cap="flat" cmpd="sng" algn="ctr">
              <a:solidFill>
                <a:schemeClr val="tx1">
                  <a:lumMod val="5000"/>
                  <a:lumOff val="95000"/>
                </a:schemeClr>
              </a:solidFill>
              <a:round/>
            </a:ln>
            <a:effectLst/>
          </c:spPr>
        </c:min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1751182640"/>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2.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harts/style3.xml><?xml version="1.0" encoding="utf-8"?>
<cs:chartStyle xmlns:cs="http://schemas.microsoft.com/office/drawing/2012/chartStyle" xmlns:a="http://schemas.openxmlformats.org/drawingml/2006/main" id="225">
  <cs:axisTitle>
    <cs:lnRef idx="0"/>
    <cs:fillRef idx="0"/>
    <cs:effectRef idx="0"/>
    <cs:fontRef idx="minor">
      <a:schemeClr val="tx1">
        <a:lumMod val="65000"/>
        <a:lumOff val="35000"/>
      </a:schemeClr>
    </cs:fontRef>
    <cs:defRPr sz="1197" kern="1200" cap="all"/>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b="0" kern="1200" cap="none" spc="0" normalizeH="0" baseline="0"/>
  </cs:categoryAxis>
  <cs:chartArea mods="allowNoFillOverride allowNoLineOverride">
    <cs:lnRef idx="0"/>
    <cs:fillRef idx="0"/>
    <cs:effectRef idx="0"/>
    <cs:fontRef idx="minor">
      <a:schemeClr val="dk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75000"/>
        <a:lumOff val="25000"/>
      </a:schemeClr>
    </cs:fontRef>
    <cs:spPr>
      <a:solidFill>
        <a:schemeClr val="dk1">
          <a:lumMod val="15000"/>
          <a:lumOff val="85000"/>
        </a:schemeClr>
      </a:solidFill>
    </cs:spPr>
    <cs:defRPr sz="1197" kern="12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dk1"/>
    </cs:fontRef>
    <cs:spPr>
      <a:solidFill>
        <a:schemeClr val="phClr"/>
      </a:solidFill>
    </cs:spPr>
  </cs:dataPoint>
  <cs:dataPoint3D>
    <cs:lnRef idx="0"/>
    <cs:fillRef idx="0">
      <cs:styleClr val="auto"/>
    </cs:fillRef>
    <cs:effectRef idx="0"/>
    <cs:fontRef idx="minor">
      <a:schemeClr val="dk1"/>
    </cs:fontRef>
    <cs:spPr>
      <a:solidFill>
        <a:schemeClr val="phClr"/>
      </a:solidFill>
    </cs:spPr>
  </cs:dataPoint3D>
  <cs:dataPointLine>
    <cs:lnRef idx="0">
      <cs:styleClr val="auto"/>
    </cs:lnRef>
    <cs:fillRef idx="0"/>
    <cs:effectRef idx="0"/>
    <cs:fontRef idx="minor">
      <a:schemeClr val="dk1"/>
    </cs:fontRef>
    <cs:spPr>
      <a:ln w="38100" cap="rnd">
        <a:solidFill>
          <a:schemeClr val="phClr"/>
        </a:solidFill>
        <a:round/>
      </a:ln>
    </cs:spPr>
  </cs:dataPointLine>
  <cs:dataPointMarker>
    <cs:lnRef idx="0"/>
    <cs:fillRef idx="0">
      <cs:styleClr val="auto"/>
    </cs:fillRef>
    <cs:effectRef idx="0"/>
    <cs:fontRef idx="minor">
      <a:schemeClr val="dk1"/>
    </cs:fontRef>
    <cs:spPr>
      <a:solidFill>
        <a:schemeClr val="phClr"/>
      </a:solidFill>
    </cs:spPr>
  </cs:dataPointMarker>
  <cs:dataPointMarkerLayout symbol="circle" size="8"/>
  <cs:dataPointWireframe>
    <cs:lnRef idx="0">
      <cs:styleClr val="auto"/>
    </cs:lnRef>
    <cs:fillRef idx="0"/>
    <cs:effectRef idx="0"/>
    <cs:fontRef idx="minor">
      <a:schemeClr val="dk1"/>
    </cs:fontRef>
    <cs:spPr>
      <a:ln w="952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1197" kern="1200"/>
  </cs:dataTable>
  <cs:downBar>
    <cs:lnRef idx="0"/>
    <cs:fillRef idx="0"/>
    <cs:effectRef idx="0"/>
    <cs:fontRef idx="minor">
      <a:schemeClr val="dk1"/>
    </cs:fontRef>
    <cs:spPr>
      <a:solidFill>
        <a:schemeClr val="dk1">
          <a:lumMod val="75000"/>
          <a:lumOff val="25000"/>
        </a:schemeClr>
      </a:solidFill>
      <a:ln w="9525">
        <a:solidFill>
          <a:schemeClr val="tx1">
            <a:lumMod val="50000"/>
            <a:lumOff val="50000"/>
          </a:schemeClr>
        </a:solidFill>
      </a:ln>
    </cs:spPr>
  </cs:downBar>
  <cs:dropLine>
    <cs:lnRef idx="0"/>
    <cs:fillRef idx="0"/>
    <cs:effectRef idx="0"/>
    <cs:fontRef idx="minor">
      <a:schemeClr val="dk1"/>
    </cs:fontRef>
    <cs:spPr>
      <a:ln w="9525">
        <a:solidFill>
          <a:schemeClr val="tx1">
            <a:lumMod val="50000"/>
            <a:lumOff val="50000"/>
          </a:schemeClr>
        </a:solidFill>
        <a:prstDash val="dash"/>
      </a:ln>
    </cs:spPr>
  </cs:dropLine>
  <cs:errorBar>
    <cs:lnRef idx="0"/>
    <cs:fillRef idx="0"/>
    <cs:effectRef idx="0"/>
    <cs:fontRef idx="minor">
      <a:schemeClr val="dk1"/>
    </cs:fontRef>
    <cs:spPr>
      <a:ln w="9525">
        <a:solidFill>
          <a:schemeClr val="tx1">
            <a:lumMod val="50000"/>
            <a:lumOff val="50000"/>
          </a:schemeClr>
        </a:solidFill>
        <a:round/>
      </a:ln>
    </cs:spPr>
  </cs:errorBar>
  <cs:floor>
    <cs:lnRef idx="0"/>
    <cs:fillRef idx="0"/>
    <cs:effectRef idx="0"/>
    <cs:fontRef idx="minor">
      <a:schemeClr val="dk1"/>
    </cs:fontRef>
  </cs:floor>
  <cs:gridlineMajor>
    <cs:lnRef idx="0"/>
    <cs:fillRef idx="0"/>
    <cs:effectRef idx="0"/>
    <cs:fontRef idx="minor">
      <a:schemeClr val="dk1"/>
    </cs:fontRef>
    <cs:spPr>
      <a:ln w="9525" cap="flat" cmpd="sng" algn="ctr">
        <a:solidFill>
          <a:schemeClr val="tx1">
            <a:lumMod val="15000"/>
            <a:lumOff val="85000"/>
          </a:schemeClr>
        </a:solidFill>
        <a:round/>
      </a:ln>
    </cs:spPr>
  </cs:gridlineMajor>
  <cs:gridlineMinor>
    <cs:lnRef idx="0"/>
    <cs:fillRef idx="0"/>
    <cs:effectRef idx="0"/>
    <cs:fontRef idx="minor">
      <a:schemeClr val="dk1"/>
    </cs:fontRef>
    <cs:spPr>
      <a:ln w="9525" cap="flat" cmpd="sng" algn="ctr">
        <a:solidFill>
          <a:schemeClr val="tx1">
            <a:lumMod val="5000"/>
            <a:lumOff val="95000"/>
          </a:schemeClr>
        </a:solidFill>
        <a:round/>
      </a:ln>
    </cs:spPr>
  </cs:gridlineMinor>
  <cs:hiLoLine>
    <cs:lnRef idx="0"/>
    <cs:fillRef idx="0"/>
    <cs:effectRef idx="0"/>
    <cs:fontRef idx="minor">
      <a:schemeClr val="dk1"/>
    </cs:fontRef>
    <cs:spPr>
      <a:ln w="9525">
        <a:solidFill>
          <a:schemeClr val="tx1">
            <a:lumMod val="50000"/>
            <a:lumOff val="50000"/>
          </a:schemeClr>
        </a:solidFill>
        <a:prstDash val="dash"/>
      </a:ln>
    </cs:spPr>
  </cs:hiLoLine>
  <cs:leaderLine>
    <cs:lnRef idx="0"/>
    <cs:fillRef idx="0"/>
    <cs:effectRef idx="0"/>
    <cs:fontRef idx="minor">
      <a:schemeClr val="dk1"/>
    </cs:fontRef>
    <cs:spPr>
      <a:ln w="9525">
        <a:solidFill>
          <a:schemeClr val="tx1">
            <a:lumMod val="35000"/>
            <a:lumOff val="65000"/>
          </a:schemeClr>
        </a:solidFill>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dk1"/>
    </cs:fontRef>
  </cs:plotArea>
  <cs:plotArea3D mods="allowNoFillOverride allowNoLineOverride">
    <cs:lnRef idx="0"/>
    <cs:fillRef idx="0"/>
    <cs:effectRef idx="0"/>
    <cs:fontRef idx="minor">
      <a:schemeClr val="dk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dk1"/>
    </cs:fontRef>
    <cs:spPr>
      <a:ln w="9525">
        <a:solidFill>
          <a:schemeClr val="tx1">
            <a:lumMod val="35000"/>
            <a:lumOff val="65000"/>
          </a:schemeClr>
        </a:solidFill>
        <a:round/>
      </a:ln>
    </cs:spPr>
  </cs:seriesLine>
  <cs:title>
    <cs:lnRef idx="0"/>
    <cs:fillRef idx="0"/>
    <cs:effectRef idx="0"/>
    <cs:fontRef idx="major">
      <a:schemeClr val="tx1">
        <a:lumMod val="65000"/>
        <a:lumOff val="35000"/>
      </a:schemeClr>
    </cs:fontRef>
    <cs:defRPr sz="2200" b="0" kern="1200" cap="none" spc="0" normalizeH="0" baseline="0"/>
  </cs:title>
  <cs:trendline>
    <cs:lnRef idx="0">
      <cs:styleClr val="auto"/>
    </cs:lnRef>
    <cs:fillRef idx="0"/>
    <cs:effectRef idx="0"/>
    <cs:fontRef idx="minor">
      <a:schemeClr val="dk1"/>
    </cs:fontRef>
    <cs:spPr>
      <a:ln w="19050" cap="rnd">
        <a:solidFill>
          <a:schemeClr val="phClr"/>
        </a:solidFill>
        <a:round/>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50000"/>
            <a:lumOff val="50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dk1"/>
    </cs:fontRef>
  </cs:wall>
</cs:chartStyle>
</file>

<file path=ppt/comments/comment1.xml><?xml version="1.0" encoding="utf-8"?>
<p:cmLst xmlns:a="http://schemas.openxmlformats.org/drawingml/2006/main" xmlns:r="http://schemas.openxmlformats.org/officeDocument/2006/relationships" xmlns:p="http://schemas.openxmlformats.org/presentationml/2006/main">
  <p:cm authorId="2" dt="2019-08-13T15:32:26.880" idx="1">
    <p:pos x="10" y="10"/>
    <p:text/>
    <p:extLst>
      <p:ext uri="{C676402C-5697-4E1C-873F-D02D1690AC5C}">
        <p15:threadingInfo xmlns:p15="http://schemas.microsoft.com/office/powerpoint/2012/main" timeZoneBias="420"/>
      </p:ext>
    </p:extLst>
  </p:cm>
</p:cmLst>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E8BEDA40-91A9-49DC-B402-0EBE674AAEA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E8CBB508-5589-42E7-A433-D119AC0FFB77}"/>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72BFC85-49E4-447A-A7E3-16153CB2FE2A}" type="datetimeFigureOut">
              <a:rPr lang="en-US" smtClean="0"/>
              <a:t>8/13/2019</a:t>
            </a:fld>
            <a:endParaRPr lang="en-US"/>
          </a:p>
        </p:txBody>
      </p:sp>
      <p:sp>
        <p:nvSpPr>
          <p:cNvPr id="4" name="Footer Placeholder 3">
            <a:extLst>
              <a:ext uri="{FF2B5EF4-FFF2-40B4-BE49-F238E27FC236}">
                <a16:creationId xmlns:a16="http://schemas.microsoft.com/office/drawing/2014/main" id="{E9232ABA-B33A-4B3B-8412-C1773FBF3DB6}"/>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BAB1832E-3B48-42CB-80A7-CD8E48D52DD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F1072A3-100F-40A9-915F-8D2D9E6962D8}" type="slidenum">
              <a:rPr lang="en-US" smtClean="0"/>
              <a:t>‹#›</a:t>
            </a:fld>
            <a:endParaRPr lang="en-US"/>
          </a:p>
        </p:txBody>
      </p:sp>
    </p:spTree>
    <p:extLst>
      <p:ext uri="{BB962C8B-B14F-4D97-AF65-F5344CB8AC3E}">
        <p14:creationId xmlns:p14="http://schemas.microsoft.com/office/powerpoint/2010/main" val="51353712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noProof="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071B50E-4C60-4F9E-B773-52059170945B}" type="datetimeFigureOut">
              <a:rPr lang="en-US" noProof="0" smtClean="0"/>
              <a:t>8/13/2019</a:t>
            </a:fld>
            <a:endParaRPr lang="en-US" noProof="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noProof="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noProof="0"/>
              <a:t>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noProof="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9230CFA-805A-4FD3-B3A0-DAAA5993DA17}" type="slidenum">
              <a:rPr lang="en-US" noProof="0" smtClean="0"/>
              <a:t>‹#›</a:t>
            </a:fld>
            <a:endParaRPr lang="en-US" noProof="0"/>
          </a:p>
        </p:txBody>
      </p:sp>
    </p:spTree>
    <p:extLst>
      <p:ext uri="{BB962C8B-B14F-4D97-AF65-F5344CB8AC3E}">
        <p14:creationId xmlns:p14="http://schemas.microsoft.com/office/powerpoint/2010/main" val="79892771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79230CFA-805A-4FD3-B3A0-DAAA5993DA17}" type="slidenum">
              <a:rPr lang="en-US" noProof="0" smtClean="0"/>
              <a:t>28</a:t>
            </a:fld>
            <a:endParaRPr lang="en-US" noProof="0"/>
          </a:p>
        </p:txBody>
      </p:sp>
    </p:spTree>
    <p:extLst>
      <p:ext uri="{BB962C8B-B14F-4D97-AF65-F5344CB8AC3E}">
        <p14:creationId xmlns:p14="http://schemas.microsoft.com/office/powerpoint/2010/main" val="3517793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5" name="Picture Placeholder 24">
            <a:extLst>
              <a:ext uri="{FF2B5EF4-FFF2-40B4-BE49-F238E27FC236}">
                <a16:creationId xmlns:a16="http://schemas.microsoft.com/office/drawing/2014/main" id="{73B47EE6-EDE6-4881-B456-B37D9C1ADE3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SUBTITLE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50045013"/>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7537" userDrawn="1">
          <p15:clr>
            <a:srgbClr val="FBAE40"/>
          </p15:clr>
        </p15:guide>
        <p15:guide id="3" pos="138" userDrawn="1">
          <p15:clr>
            <a:srgbClr val="FBAE40"/>
          </p15:clr>
        </p15:guide>
        <p15:guide id="4" orient="horz" pos="4178" userDrawn="1">
          <p15:clr>
            <a:srgbClr val="FBAE40"/>
          </p15:clr>
        </p15:guide>
        <p15:guide id="5" orient="horz" pos="142" userDrawn="1">
          <p15:clr>
            <a:srgbClr val="FBAE40"/>
          </p15:clr>
        </p15:guide>
        <p15:guide id="6" pos="2457" userDrawn="1">
          <p15:clr>
            <a:srgbClr val="FBAE40"/>
          </p15:clr>
        </p15:guide>
        <p15:guide id="7" pos="438"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2006084"/>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3" name="Subtitle 2" title="Subtitle">
            <a:extLst>
              <a:ext uri="{FF2B5EF4-FFF2-40B4-BE49-F238E27FC236}">
                <a16:creationId xmlns:a16="http://schemas.microsoft.com/office/drawing/2014/main" id="{06317687-D49E-41F7-A330-C78C728F0D12}"/>
              </a:ext>
            </a:extLst>
          </p:cNvPr>
          <p:cNvSpPr>
            <a:spLocks noGrp="1"/>
          </p:cNvSpPr>
          <p:nvPr>
            <p:ph type="subTitle" idx="1" hasCustomPrompt="1"/>
          </p:nvPr>
        </p:nvSpPr>
        <p:spPr>
          <a:xfrm>
            <a:off x="6375214" y="3640998"/>
            <a:ext cx="4854339" cy="1257574"/>
          </a:xfrm>
          <a:prstGeom prst="rect">
            <a:avLst/>
          </a:prstGeom>
        </p:spPr>
        <p:txBody>
          <a:bodyPr/>
          <a:lstStyle>
            <a:lvl1pPr marL="0" indent="0" algn="l">
              <a:buNone/>
              <a:defRPr sz="2400" b="0" i="0" spc="300">
                <a:solidFill>
                  <a:schemeClr val="accent6"/>
                </a:solidFill>
                <a:latin typeface="+mn-lt"/>
                <a:cs typeface="Calibri" panose="020F0502020204030204" pitchFamily="34"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noProof="0"/>
              <a:t>CLICK TO EDIT MASTER SUBTITLE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34561729"/>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00786568"/>
      </p:ext>
    </p:extLst>
  </p:cSld>
  <p:clrMapOvr>
    <a:masterClrMapping/>
  </p:clrMapOvr>
  <p:extLst>
    <p:ext uri="{DCECCB84-F9BA-43D5-87BE-67443E8EF086}">
      <p15:sldGuideLst xmlns:p15="http://schemas.microsoft.com/office/powerpoint/2012/main">
        <p15:guide id="1" orient="horz" pos="2183">
          <p15:clr>
            <a:srgbClr val="FBAE40"/>
          </p15:clr>
        </p15:guide>
        <p15:guide id="2" pos="3840">
          <p15:clr>
            <a:srgbClr val="FBAE40"/>
          </p15:clr>
        </p15:guide>
        <p15:guide id="3" pos="143">
          <p15:clr>
            <a:srgbClr val="FBAE40"/>
          </p15:clr>
        </p15:guide>
        <p15:guide id="4" orient="horz" pos="4170">
          <p15:clr>
            <a:srgbClr val="FBAE40"/>
          </p15:clr>
        </p15:guide>
        <p15:guide id="5" pos="7537">
          <p15:clr>
            <a:srgbClr val="FBAE40"/>
          </p15:clr>
        </p15:guide>
        <p15:guide id="6" orient="horz" pos="142">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29" name="Content Placeholder 2">
            <a:extLst>
              <a:ext uri="{FF2B5EF4-FFF2-40B4-BE49-F238E27FC236}">
                <a16:creationId xmlns:a16="http://schemas.microsoft.com/office/drawing/2014/main" id="{1FAE0C34-9220-45F0-9FC2-9FE7C994E7BD}"/>
              </a:ext>
            </a:extLst>
          </p:cNvPr>
          <p:cNvSpPr>
            <a:spLocks noGrp="1"/>
          </p:cNvSpPr>
          <p:nvPr>
            <p:ph idx="1"/>
          </p:nvPr>
        </p:nvSpPr>
        <p:spPr>
          <a:xfrm>
            <a:off x="518678" y="1671924"/>
            <a:ext cx="10835122" cy="450503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43430437"/>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4" name="Content Placeholder 2">
            <a:extLst>
              <a:ext uri="{FF2B5EF4-FFF2-40B4-BE49-F238E27FC236}">
                <a16:creationId xmlns:a16="http://schemas.microsoft.com/office/drawing/2014/main" id="{217F9213-0142-420B-A84D-C5627A0C81E4}"/>
              </a:ext>
            </a:extLst>
          </p:cNvPr>
          <p:cNvSpPr>
            <a:spLocks noGrp="1"/>
          </p:cNvSpPr>
          <p:nvPr>
            <p:ph sz="half" idx="1"/>
          </p:nvPr>
        </p:nvSpPr>
        <p:spPr>
          <a:xfrm>
            <a:off x="529687"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15" name="Content Placeholder 3">
            <a:extLst>
              <a:ext uri="{FF2B5EF4-FFF2-40B4-BE49-F238E27FC236}">
                <a16:creationId xmlns:a16="http://schemas.microsoft.com/office/drawing/2014/main" id="{8014328B-D576-4B5C-A4AE-CF98318929FE}"/>
              </a:ext>
            </a:extLst>
          </p:cNvPr>
          <p:cNvSpPr>
            <a:spLocks noGrp="1"/>
          </p:cNvSpPr>
          <p:nvPr>
            <p:ph sz="half" idx="2"/>
          </p:nvPr>
        </p:nvSpPr>
        <p:spPr>
          <a:xfrm>
            <a:off x="6172200" y="1651044"/>
            <a:ext cx="5181600" cy="4525919"/>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1284813166"/>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6"/>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18" name="Text Placeholder 2">
            <a:extLst>
              <a:ext uri="{FF2B5EF4-FFF2-40B4-BE49-F238E27FC236}">
                <a16:creationId xmlns:a16="http://schemas.microsoft.com/office/drawing/2014/main" id="{82BFF385-445D-4DBB-9773-F99669415884}"/>
              </a:ext>
            </a:extLst>
          </p:cNvPr>
          <p:cNvSpPr>
            <a:spLocks noGrp="1"/>
          </p:cNvSpPr>
          <p:nvPr>
            <p:ph type="body" idx="1"/>
          </p:nvPr>
        </p:nvSpPr>
        <p:spPr>
          <a:xfrm>
            <a:off x="518678" y="1681163"/>
            <a:ext cx="5382501" cy="823912"/>
          </a:xfrm>
          <a:prstGeom prst="rect">
            <a:avLst/>
          </a:prstGeom>
        </p:spPr>
        <p:txBody>
          <a:bodyPr anchor="b"/>
          <a:lstStyle>
            <a:lvl1pPr marL="0" indent="0">
              <a:buNone/>
              <a:defRPr lang="en-US" b="1" dirty="0">
                <a:solidFill>
                  <a:schemeClr val="accent6"/>
                </a:solidFill>
              </a:defRPr>
            </a:lvl1pPr>
          </a:lstStyle>
          <a:p>
            <a:pPr marL="228600" lvl="0" indent="-228600"/>
            <a:r>
              <a:rPr lang="en-US" noProof="0"/>
              <a:t>Click to edit Master text styles</a:t>
            </a:r>
          </a:p>
        </p:txBody>
      </p:sp>
      <p:sp>
        <p:nvSpPr>
          <p:cNvPr id="20" name="Text Placeholder 4">
            <a:extLst>
              <a:ext uri="{FF2B5EF4-FFF2-40B4-BE49-F238E27FC236}">
                <a16:creationId xmlns:a16="http://schemas.microsoft.com/office/drawing/2014/main" id="{311B1CFE-1B35-4B5C-B40A-DC5ADF211B5C}"/>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solidFill>
                  <a:schemeClr val="accent6"/>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1" name="Content Placeholder 5">
            <a:extLst>
              <a:ext uri="{FF2B5EF4-FFF2-40B4-BE49-F238E27FC236}">
                <a16:creationId xmlns:a16="http://schemas.microsoft.com/office/drawing/2014/main" id="{1CE840E8-D596-479D-AE97-E88F42DC1B13}"/>
              </a:ext>
            </a:extLst>
          </p:cNvPr>
          <p:cNvSpPr>
            <a:spLocks noGrp="1"/>
          </p:cNvSpPr>
          <p:nvPr>
            <p:ph sz="quarter" idx="4"/>
          </p:nvPr>
        </p:nvSpPr>
        <p:spPr>
          <a:xfrm>
            <a:off x="6172200" y="2505075"/>
            <a:ext cx="5183188"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Content Placeholder 3">
            <a:extLst>
              <a:ext uri="{FF2B5EF4-FFF2-40B4-BE49-F238E27FC236}">
                <a16:creationId xmlns:a16="http://schemas.microsoft.com/office/drawing/2014/main" id="{B9A68D25-B19E-4E84-B65D-596EE8382DAD}"/>
              </a:ext>
            </a:extLst>
          </p:cNvPr>
          <p:cNvSpPr>
            <a:spLocks noGrp="1"/>
          </p:cNvSpPr>
          <p:nvPr>
            <p:ph sz="half" idx="2"/>
          </p:nvPr>
        </p:nvSpPr>
        <p:spPr>
          <a:xfrm>
            <a:off x="518678" y="2505075"/>
            <a:ext cx="5391749" cy="3684588"/>
          </a:xfrm>
          <a:prstGeom prst="rect">
            <a:avLst/>
          </a:prstGeom>
        </p:spPr>
        <p:txBody>
          <a:bodyPr/>
          <a:lstStyle>
            <a:lvl1pPr>
              <a:buClr>
                <a:schemeClr val="accent2"/>
              </a:buClr>
              <a:defRPr>
                <a:solidFill>
                  <a:schemeClr val="tx1"/>
                </a:solidFill>
              </a:defRPr>
            </a:lvl1pPr>
            <a:lvl2pPr>
              <a:buClr>
                <a:schemeClr val="accent2"/>
              </a:buClr>
              <a:defRPr>
                <a:solidFill>
                  <a:schemeClr val="tx1"/>
                </a:solidFill>
              </a:defRPr>
            </a:lvl2pPr>
            <a:lvl3pPr>
              <a:buClr>
                <a:schemeClr val="accent2"/>
              </a:buClr>
              <a:defRPr>
                <a:solidFill>
                  <a:schemeClr val="tx1"/>
                </a:solidFill>
              </a:defRPr>
            </a:lvl3pPr>
            <a:lvl4pPr>
              <a:buClr>
                <a:schemeClr val="accent2"/>
              </a:buClr>
              <a:defRPr>
                <a:solidFill>
                  <a:schemeClr val="tx1"/>
                </a:solidFill>
              </a:defRPr>
            </a:lvl4pPr>
            <a:lvl5pPr>
              <a:buClr>
                <a:schemeClr val="accent2"/>
              </a:buClr>
              <a:defRPr>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45226781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4" name="Content Placeholder 2">
            <a:extLst>
              <a:ext uri="{FF2B5EF4-FFF2-40B4-BE49-F238E27FC236}">
                <a16:creationId xmlns:a16="http://schemas.microsoft.com/office/drawing/2014/main" id="{C9A1E80C-1A76-4D3E-92A1-846866867DE1}"/>
              </a:ext>
            </a:extLst>
          </p:cNvPr>
          <p:cNvSpPr>
            <a:spLocks noGrp="1"/>
          </p:cNvSpPr>
          <p:nvPr>
            <p:ph idx="1"/>
          </p:nvPr>
        </p:nvSpPr>
        <p:spPr>
          <a:xfrm>
            <a:off x="6161316" y="2290713"/>
            <a:ext cx="5803672" cy="4341862"/>
          </a:xfrm>
          <a:prstGeom prst="rect">
            <a:avLst/>
          </a:prstGeom>
        </p:spPr>
        <p:txBody>
          <a:bodyPr/>
          <a:lstStyle>
            <a:lvl1pPr>
              <a:buClr>
                <a:schemeClr val="accent2"/>
              </a:buClr>
              <a:defRPr sz="2400"/>
            </a:lvl1pPr>
            <a:lvl2pPr>
              <a:buClr>
                <a:schemeClr val="accent2"/>
              </a:buClr>
              <a:defRPr sz="2000"/>
            </a:lvl2pPr>
            <a:lvl3pPr>
              <a:buClr>
                <a:schemeClr val="accent2"/>
              </a:buClr>
              <a:defRPr sz="1800"/>
            </a:lvl3pPr>
            <a:lvl4pPr>
              <a:buClr>
                <a:schemeClr val="accent2"/>
              </a:buClr>
              <a:defRPr sz="1600"/>
            </a:lvl4pPr>
            <a:lvl5pPr>
              <a:buClr>
                <a:schemeClr val="accent2"/>
              </a:buClr>
              <a:defRPr sz="1600"/>
            </a:lvl5pPr>
            <a:lvl6pPr>
              <a:defRPr sz="2000"/>
            </a:lvl6pPr>
            <a:lvl7pPr>
              <a:defRPr sz="2000"/>
            </a:lvl7pPr>
            <a:lvl8pPr>
              <a:defRPr sz="2000"/>
            </a:lvl8pPr>
            <a:lvl9pPr>
              <a:defRPr sz="2000"/>
            </a:lvl9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Tree>
    <p:extLst>
      <p:ext uri="{BB962C8B-B14F-4D97-AF65-F5344CB8AC3E}">
        <p14:creationId xmlns:p14="http://schemas.microsoft.com/office/powerpoint/2010/main" val="255265375"/>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Picture with Caption">
    <p:spTree>
      <p:nvGrpSpPr>
        <p:cNvPr id="1" name=""/>
        <p:cNvGrpSpPr/>
        <p:nvPr/>
      </p:nvGrpSpPr>
      <p:grpSpPr>
        <a:xfrm>
          <a:off x="0" y="0"/>
          <a:ext cx="0" cy="0"/>
          <a:chOff x="0" y="0"/>
          <a:chExt cx="0" cy="0"/>
        </a:xfrm>
      </p:grpSpPr>
      <p:sp>
        <p:nvSpPr>
          <p:cNvPr id="11" name="Right Triangle 10">
            <a:extLst>
              <a:ext uri="{FF2B5EF4-FFF2-40B4-BE49-F238E27FC236}">
                <a16:creationId xmlns:a16="http://schemas.microsoft.com/office/drawing/2014/main" id="{037924D2-2AB4-4BE1-9687-836615C72DFC}"/>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6" name="Straight Connector 15">
            <a:extLst>
              <a:ext uri="{FF2B5EF4-FFF2-40B4-BE49-F238E27FC236}">
                <a16:creationId xmlns:a16="http://schemas.microsoft.com/office/drawing/2014/main" id="{A93BC534-BFA1-4292-899F-03AC711BF7C5}"/>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EBEE4DB5-5DEF-4DDB-9764-FD834B9DCAE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719170" y="4374036"/>
            <a:ext cx="5311516" cy="1327031"/>
          </a:xfrm>
          <a:prstGeom prst="rect">
            <a:avLst/>
          </a:prstGeom>
        </p:spPr>
        <p:txBody>
          <a:bodyPr anchor="b">
            <a:normAutofit/>
          </a:bodyPr>
          <a:lstStyle>
            <a:lvl1pPr marL="0" indent="0" algn="r">
              <a:buFont typeface="Arial" panose="020B0604020202020204" pitchFamily="34" charset="0"/>
              <a:buNone/>
              <a:defRPr sz="4300" b="1">
                <a:solidFill>
                  <a:schemeClr val="accent1"/>
                </a:solidFill>
              </a:defRPr>
            </a:lvl1pPr>
          </a:lstStyle>
          <a:p>
            <a:r>
              <a:rPr lang="en-US" noProof="0"/>
              <a:t>Click To Edit Master Title Style</a:t>
            </a:r>
          </a:p>
        </p:txBody>
      </p:sp>
      <p:cxnSp>
        <p:nvCxnSpPr>
          <p:cNvPr id="9" name="Straight Connector 8">
            <a:extLst>
              <a:ext uri="{FF2B5EF4-FFF2-40B4-BE49-F238E27FC236}">
                <a16:creationId xmlns:a16="http://schemas.microsoft.com/office/drawing/2014/main" id="{162849C0-AA0D-4E1A-B4B6-E6A5917AC0A5}"/>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13" name="Text Placeholder 3">
            <a:extLst>
              <a:ext uri="{FF2B5EF4-FFF2-40B4-BE49-F238E27FC236}">
                <a16:creationId xmlns:a16="http://schemas.microsoft.com/office/drawing/2014/main" id="{BDEAC3CA-E21C-4A63-BE7D-DCC820552AB7}"/>
              </a:ext>
            </a:extLst>
          </p:cNvPr>
          <p:cNvSpPr>
            <a:spLocks noGrp="1"/>
          </p:cNvSpPr>
          <p:nvPr>
            <p:ph type="body" sz="half" idx="2"/>
          </p:nvPr>
        </p:nvSpPr>
        <p:spPr>
          <a:xfrm>
            <a:off x="719170" y="5701069"/>
            <a:ext cx="5311516" cy="931505"/>
          </a:xfrm>
          <a:prstGeom prst="rect">
            <a:avLst/>
          </a:prstGeom>
        </p:spPr>
        <p:txBody>
          <a:bodyPr/>
          <a:lstStyle>
            <a:lvl1pPr marL="0" indent="0" algn="r">
              <a:buFont typeface="Arial" panose="020B0604020202020204" pitchFamily="34" charset="0"/>
              <a:buNone/>
              <a:defRPr sz="1600">
                <a:solidFill>
                  <a:schemeClr val="accent6"/>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noProof="0"/>
              <a:t>Click to edit Master text styles</a:t>
            </a:r>
          </a:p>
        </p:txBody>
      </p:sp>
      <p:sp>
        <p:nvSpPr>
          <p:cNvPr id="12" name="Picture Placeholder 2">
            <a:extLst>
              <a:ext uri="{FF2B5EF4-FFF2-40B4-BE49-F238E27FC236}">
                <a16:creationId xmlns:a16="http://schemas.microsoft.com/office/drawing/2014/main" id="{22728E0A-430E-4C6A-BF56-06FA8510F29F}"/>
              </a:ext>
            </a:extLst>
          </p:cNvPr>
          <p:cNvSpPr>
            <a:spLocks noGrp="1"/>
          </p:cNvSpPr>
          <p:nvPr>
            <p:ph type="pic" idx="1"/>
          </p:nvPr>
        </p:nvSpPr>
        <p:spPr>
          <a:xfrm>
            <a:off x="6249970" y="2271860"/>
            <a:ext cx="5715017" cy="4360714"/>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noProof="0"/>
              <a:t>Click icon to add picture</a:t>
            </a:r>
          </a:p>
        </p:txBody>
      </p:sp>
    </p:spTree>
    <p:extLst>
      <p:ext uri="{BB962C8B-B14F-4D97-AF65-F5344CB8AC3E}">
        <p14:creationId xmlns:p14="http://schemas.microsoft.com/office/powerpoint/2010/main" val="2614302603"/>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Blank">
    <p:spTree>
      <p:nvGrpSpPr>
        <p:cNvPr id="1" name=""/>
        <p:cNvGrpSpPr/>
        <p:nvPr/>
      </p:nvGrpSpPr>
      <p:grpSpPr>
        <a:xfrm>
          <a:off x="0" y="0"/>
          <a:ext cx="0" cy="0"/>
          <a:chOff x="0" y="0"/>
          <a:chExt cx="0" cy="0"/>
        </a:xfrm>
      </p:grpSpPr>
      <p:sp>
        <p:nvSpPr>
          <p:cNvPr id="18" name="TextBox 17">
            <a:extLst>
              <a:ext uri="{FF2B5EF4-FFF2-40B4-BE49-F238E27FC236}">
                <a16:creationId xmlns:a16="http://schemas.microsoft.com/office/drawing/2014/main" id="{CC52C5C1-EC33-44C1-9D54-A1058BBF1812}"/>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8A0030CD-8C9E-4AA5-8C5D-F9B2EDB7E17A}"/>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872EE65E-EE50-4A3E-861E-1D6C241CB8EA}"/>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76AD1EF-E06C-4D3C-9693-26844D01C83C}"/>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29" name="Parallelogram 28">
              <a:extLst>
                <a:ext uri="{FF2B5EF4-FFF2-40B4-BE49-F238E27FC236}">
                  <a16:creationId xmlns:a16="http://schemas.microsoft.com/office/drawing/2014/main" id="{57D44C42-44C0-420A-A125-9B1A979D4F56}"/>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0" name="Parallelogram 29">
            <a:extLst>
              <a:ext uri="{FF2B5EF4-FFF2-40B4-BE49-F238E27FC236}">
                <a16:creationId xmlns:a16="http://schemas.microsoft.com/office/drawing/2014/main" id="{406089BB-36DC-4E23-B215-527A8A18FCF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578C43A6-50C6-704E-BADC-6D83BADE7316}"/>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ED91439B-965F-3548-AF77-89501B24F600}"/>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419906843"/>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1" name="TextBox 20">
            <a:extLst>
              <a:ext uri="{FF2B5EF4-FFF2-40B4-BE49-F238E27FC236}">
                <a16:creationId xmlns:a16="http://schemas.microsoft.com/office/drawing/2014/main" id="{7E8A2C98-F26E-415A-B931-1B89CA46C1CF}"/>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7" name="Group 26">
            <a:extLst>
              <a:ext uri="{FF2B5EF4-FFF2-40B4-BE49-F238E27FC236}">
                <a16:creationId xmlns:a16="http://schemas.microsoft.com/office/drawing/2014/main" id="{1B2FB48C-0C70-4DBE-B904-A134B6644DD3}"/>
              </a:ext>
            </a:extLst>
          </p:cNvPr>
          <p:cNvGrpSpPr/>
          <p:nvPr userDrawn="1"/>
        </p:nvGrpSpPr>
        <p:grpSpPr>
          <a:xfrm flipH="1">
            <a:off x="7561328" y="0"/>
            <a:ext cx="4831840" cy="3541007"/>
            <a:chOff x="-192127" y="-2"/>
            <a:chExt cx="4831840" cy="3367272"/>
          </a:xfrm>
        </p:grpSpPr>
        <p:sp>
          <p:nvSpPr>
            <p:cNvPr id="28" name="Diagonal Stripe 27">
              <a:extLst>
                <a:ext uri="{FF2B5EF4-FFF2-40B4-BE49-F238E27FC236}">
                  <a16:creationId xmlns:a16="http://schemas.microsoft.com/office/drawing/2014/main" id="{4F2E2158-1E6E-4E0D-BDAB-B20041C7361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9" name="Straight Connector 28">
              <a:extLst>
                <a:ext uri="{FF2B5EF4-FFF2-40B4-BE49-F238E27FC236}">
                  <a16:creationId xmlns:a16="http://schemas.microsoft.com/office/drawing/2014/main" id="{626D62DB-3A5A-4DA1-BFA4-D9E58676E86A}"/>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F5A729A7-3A5C-405C-AE06-180E7529E477}"/>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1" name="Parallelogram 30">
            <a:extLst>
              <a:ext uri="{FF2B5EF4-FFF2-40B4-BE49-F238E27FC236}">
                <a16:creationId xmlns:a16="http://schemas.microsoft.com/office/drawing/2014/main" id="{41E23981-B12A-4AC3-A030-337BBBA5E45B}"/>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3" name="Title 1" title="Title ">
            <a:extLst>
              <a:ext uri="{FF2B5EF4-FFF2-40B4-BE49-F238E27FC236}">
                <a16:creationId xmlns:a16="http://schemas.microsoft.com/office/drawing/2014/main" id="{59067A2C-FE71-4381-BE51-08DAC5E4354A}"/>
              </a:ext>
            </a:extLst>
          </p:cNvPr>
          <p:cNvSpPr>
            <a:spLocks noGrp="1"/>
          </p:cNvSpPr>
          <p:nvPr>
            <p:ph type="title" hasCustomPrompt="1"/>
          </p:nvPr>
        </p:nvSpPr>
        <p:spPr>
          <a:xfrm>
            <a:off x="518678" y="209028"/>
            <a:ext cx="8333222" cy="1215566"/>
          </a:xfrm>
          <a:prstGeom prst="rect">
            <a:avLst/>
          </a:prstGeom>
        </p:spPr>
        <p:txBody>
          <a:bodyPr anchor="b">
            <a:normAutofit/>
          </a:bodyPr>
          <a:lstStyle>
            <a:lvl1pPr>
              <a:defRPr sz="4400" b="1">
                <a:solidFill>
                  <a:schemeClr val="accent1"/>
                </a:solidFill>
              </a:defRPr>
            </a:lvl1pPr>
          </a:lstStyle>
          <a:p>
            <a:r>
              <a:rPr lang="en-US" noProof="0"/>
              <a:t>Click to Edit Master Title Style </a:t>
            </a:r>
          </a:p>
        </p:txBody>
      </p:sp>
      <p:sp>
        <p:nvSpPr>
          <p:cNvPr id="2" name="Footer Placeholder 1">
            <a:extLst>
              <a:ext uri="{FF2B5EF4-FFF2-40B4-BE49-F238E27FC236}">
                <a16:creationId xmlns:a16="http://schemas.microsoft.com/office/drawing/2014/main" id="{CB69A007-934D-7A4B-9EFA-82044EF4DC33}"/>
              </a:ext>
            </a:extLst>
          </p:cNvPr>
          <p:cNvSpPr>
            <a:spLocks noGrp="1"/>
          </p:cNvSpPr>
          <p:nvPr>
            <p:ph type="ftr" sz="quarter" idx="10"/>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5A154DC2-98C7-4D4B-A17A-AA4731217F17}"/>
              </a:ext>
            </a:extLst>
          </p:cNvPr>
          <p:cNvSpPr>
            <a:spLocks noGrp="1"/>
          </p:cNvSpPr>
          <p:nvPr>
            <p:ph type="sldNum" sz="quarter" idx="11"/>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65841909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5CE2EB-00DF-4EBA-BF1F-D37805D45585}"/>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6589184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Header with Image">
    <p:spTree>
      <p:nvGrpSpPr>
        <p:cNvPr id="1" name=""/>
        <p:cNvGrpSpPr/>
        <p:nvPr/>
      </p:nvGrpSpPr>
      <p:grpSpPr>
        <a:xfrm>
          <a:off x="0" y="0"/>
          <a:ext cx="0" cy="0"/>
          <a:chOff x="0" y="0"/>
          <a:chExt cx="0" cy="0"/>
        </a:xfrm>
      </p:grpSpPr>
      <p:sp>
        <p:nvSpPr>
          <p:cNvPr id="19" name="Right Triangle 18">
            <a:extLst>
              <a:ext uri="{FF2B5EF4-FFF2-40B4-BE49-F238E27FC236}">
                <a16:creationId xmlns:a16="http://schemas.microsoft.com/office/drawing/2014/main" id="{71D0E8AA-902F-440D-9C55-2A391C22396A}"/>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7" name="Parallelogram 16">
            <a:extLst>
              <a:ext uri="{FF2B5EF4-FFF2-40B4-BE49-F238E27FC236}">
                <a16:creationId xmlns:a16="http://schemas.microsoft.com/office/drawing/2014/main" id="{7D937721-835D-4D84-94A3-6C79D4639514}"/>
              </a:ext>
            </a:extLst>
          </p:cNvPr>
          <p:cNvSpPr/>
          <p:nvPr userDrawn="1"/>
        </p:nvSpPr>
        <p:spPr>
          <a:xfrm rot="19958790">
            <a:off x="-637324" y="3588176"/>
            <a:ext cx="3860162" cy="1746952"/>
          </a:xfrm>
          <a:prstGeom prst="parallelogram">
            <a:avLst>
              <a:gd name="adj" fmla="val 53218"/>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18" name="Straight Connector 17">
            <a:extLst>
              <a:ext uri="{FF2B5EF4-FFF2-40B4-BE49-F238E27FC236}">
                <a16:creationId xmlns:a16="http://schemas.microsoft.com/office/drawing/2014/main" id="{732BB30B-8262-4715-998F-AAF6A81ADFD3}"/>
              </a:ext>
            </a:extLst>
          </p:cNvPr>
          <p:cNvCxnSpPr>
            <a:cxnSpLocks/>
          </p:cNvCxnSpPr>
          <p:nvPr userDrawn="1"/>
        </p:nvCxnSpPr>
        <p:spPr>
          <a:xfrm flipV="1">
            <a:off x="0" y="1010090"/>
            <a:ext cx="1785257" cy="90750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100" name="Title 1" title="Title">
            <a:extLst>
              <a:ext uri="{FF2B5EF4-FFF2-40B4-BE49-F238E27FC236}">
                <a16:creationId xmlns:a16="http://schemas.microsoft.com/office/drawing/2014/main" id="{4D7EF399-DAA5-44EC-B712-79C755FE84CB}"/>
              </a:ext>
            </a:extLst>
          </p:cNvPr>
          <p:cNvSpPr>
            <a:spLocks noGrp="1"/>
          </p:cNvSpPr>
          <p:nvPr>
            <p:ph type="title" hasCustomPrompt="1"/>
          </p:nvPr>
        </p:nvSpPr>
        <p:spPr>
          <a:xfrm>
            <a:off x="6283842" y="1987420"/>
            <a:ext cx="4911633" cy="1789855"/>
          </a:xfrm>
          <a:prstGeom prst="rect">
            <a:avLst/>
          </a:prstGeom>
        </p:spPr>
        <p:txBody>
          <a:bodyPr anchor="b">
            <a:normAutofit/>
          </a:bodyPr>
          <a:lstStyle>
            <a:lvl1pPr>
              <a:defRPr sz="4000" b="1">
                <a:solidFill>
                  <a:schemeClr val="accent1"/>
                </a:solidFill>
                <a:latin typeface="+mj-lt"/>
                <a:cs typeface="Calibri Light" panose="020F0302020204030204" pitchFamily="34" charset="0"/>
              </a:defRPr>
            </a:lvl1pPr>
          </a:lstStyle>
          <a:p>
            <a:r>
              <a:rPr lang="en-US" noProof="0"/>
              <a:t>Click To Edit Master Title Style</a:t>
            </a:r>
          </a:p>
        </p:txBody>
      </p:sp>
      <p:sp>
        <p:nvSpPr>
          <p:cNvPr id="101" name="Text Placeholder 2" title="Subtitle">
            <a:extLst>
              <a:ext uri="{FF2B5EF4-FFF2-40B4-BE49-F238E27FC236}">
                <a16:creationId xmlns:a16="http://schemas.microsoft.com/office/drawing/2014/main" id="{26D13BFA-61B0-402F-8611-02D3DFDBEBCB}"/>
              </a:ext>
            </a:extLst>
          </p:cNvPr>
          <p:cNvSpPr>
            <a:spLocks noGrp="1"/>
          </p:cNvSpPr>
          <p:nvPr>
            <p:ph type="body" idx="1" hasCustomPrompt="1"/>
          </p:nvPr>
        </p:nvSpPr>
        <p:spPr>
          <a:xfrm>
            <a:off x="6283842" y="3792046"/>
            <a:ext cx="4911633" cy="910580"/>
          </a:xfrm>
          <a:prstGeom prst="rect">
            <a:avLst/>
          </a:prstGeom>
        </p:spPr>
        <p:txBody>
          <a:bodyPr>
            <a:normAutofit/>
          </a:bodyPr>
          <a:lstStyle>
            <a:lvl1pPr marL="0" indent="0">
              <a:buNone/>
              <a:defRPr sz="2000" b="0" i="0" spc="300">
                <a:solidFill>
                  <a:schemeClr val="accent6"/>
                </a:solidFill>
                <a:latin typeface="+mn-lt"/>
                <a:cs typeface="Calibri" panose="020F0502020204030204" pitchFamily="34" charset="0"/>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noProof="0"/>
              <a:t>EDIT MASTER TEXT STYLES</a:t>
            </a:r>
          </a:p>
        </p:txBody>
      </p:sp>
      <p:cxnSp>
        <p:nvCxnSpPr>
          <p:cNvPr id="21" name="Straight Connector 20">
            <a:extLst>
              <a:ext uri="{FF2B5EF4-FFF2-40B4-BE49-F238E27FC236}">
                <a16:creationId xmlns:a16="http://schemas.microsoft.com/office/drawing/2014/main" id="{DA0A0C24-D997-4E78-951F-AFB51C70EFCC}"/>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25" name="Parallelogram 24">
            <a:extLst>
              <a:ext uri="{FF2B5EF4-FFF2-40B4-BE49-F238E27FC236}">
                <a16:creationId xmlns:a16="http://schemas.microsoft.com/office/drawing/2014/main" id="{E123A0CF-50D6-46EC-8BF6-43E38AFCD588}"/>
              </a:ext>
            </a:extLst>
          </p:cNvPr>
          <p:cNvSpPr/>
          <p:nvPr userDrawn="1"/>
        </p:nvSpPr>
        <p:spPr>
          <a:xfrm>
            <a:off x="7754112" y="0"/>
            <a:ext cx="2258568" cy="742819"/>
          </a:xfrm>
          <a:prstGeom prst="parallelogram">
            <a:avLst>
              <a:gd name="adj" fmla="val 19585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26" name="Straight Connector 25">
            <a:extLst>
              <a:ext uri="{FF2B5EF4-FFF2-40B4-BE49-F238E27FC236}">
                <a16:creationId xmlns:a16="http://schemas.microsoft.com/office/drawing/2014/main" id="{2B2F1D2E-B631-4CB1-9448-2B50F8C46316}"/>
              </a:ext>
            </a:extLst>
          </p:cNvPr>
          <p:cNvCxnSpPr>
            <a:cxnSpLocks/>
          </p:cNvCxnSpPr>
          <p:nvPr userDrawn="1"/>
        </p:nvCxnSpPr>
        <p:spPr>
          <a:xfrm flipV="1">
            <a:off x="0" y="408562"/>
            <a:ext cx="6595353" cy="3403148"/>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sp>
        <p:nvSpPr>
          <p:cNvPr id="27" name="Picture Placeholder 26">
            <a:extLst>
              <a:ext uri="{FF2B5EF4-FFF2-40B4-BE49-F238E27FC236}">
                <a16:creationId xmlns:a16="http://schemas.microsoft.com/office/drawing/2014/main" id="{95572AA9-EFAE-4771-B1EE-47E36117377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cxnSp>
        <p:nvCxnSpPr>
          <p:cNvPr id="16" name="Straight Connector 15">
            <a:extLst>
              <a:ext uri="{FF2B5EF4-FFF2-40B4-BE49-F238E27FC236}">
                <a16:creationId xmlns:a16="http://schemas.microsoft.com/office/drawing/2014/main" id="{5CF69447-82AD-475F-A3AE-3D7FF61DBFE2}"/>
              </a:ext>
            </a:extLst>
          </p:cNvPr>
          <p:cNvCxnSpPr>
            <a:cxnSpLocks/>
          </p:cNvCxnSpPr>
          <p:nvPr userDrawn="1"/>
        </p:nvCxnSpPr>
        <p:spPr>
          <a:xfrm flipV="1">
            <a:off x="-17837" y="5266944"/>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Parallelogram 23">
            <a:extLst>
              <a:ext uri="{FF2B5EF4-FFF2-40B4-BE49-F238E27FC236}">
                <a16:creationId xmlns:a16="http://schemas.microsoft.com/office/drawing/2014/main" id="{FC8C82F3-94EE-4B4F-A01D-993A41BC00B1}"/>
              </a:ext>
            </a:extLst>
          </p:cNvPr>
          <p:cNvSpPr/>
          <p:nvPr userDrawn="1"/>
        </p:nvSpPr>
        <p:spPr>
          <a:xfrm rot="19958790">
            <a:off x="-139035" y="3407045"/>
            <a:ext cx="1438399" cy="236580"/>
          </a:xfrm>
          <a:prstGeom prst="parallelogram">
            <a:avLst>
              <a:gd name="adj" fmla="val 53218"/>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Tree>
    <p:extLst>
      <p:ext uri="{BB962C8B-B14F-4D97-AF65-F5344CB8AC3E}">
        <p14:creationId xmlns:p14="http://schemas.microsoft.com/office/powerpoint/2010/main" val="1123998309"/>
      </p:ext>
    </p:extLst>
  </p:cSld>
  <p:clrMapOvr>
    <a:masterClrMapping/>
  </p:clrMapOvr>
  <p:extLst>
    <p:ext uri="{DCECCB84-F9BA-43D5-87BE-67443E8EF086}">
      <p15:sldGuideLst xmlns:p15="http://schemas.microsoft.com/office/powerpoint/2012/main">
        <p15:guide id="1" orient="horz" pos="2183" userDrawn="1">
          <p15:clr>
            <a:srgbClr val="FBAE40"/>
          </p15:clr>
        </p15:guide>
        <p15:guide id="2" pos="3840" userDrawn="1">
          <p15:clr>
            <a:srgbClr val="FBAE40"/>
          </p15:clr>
        </p15:guide>
        <p15:guide id="3" pos="143" userDrawn="1">
          <p15:clr>
            <a:srgbClr val="FBAE40"/>
          </p15:clr>
        </p15:guide>
        <p15:guide id="4" orient="horz" pos="4170" userDrawn="1">
          <p15:clr>
            <a:srgbClr val="FBAE40"/>
          </p15:clr>
        </p15:guide>
        <p15:guide id="5" pos="7537" userDrawn="1">
          <p15:clr>
            <a:srgbClr val="FBAE40"/>
          </p15:clr>
        </p15:guide>
        <p15:guide id="6" orient="horz" pos="142"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ext Layout 01">
    <p:spTree>
      <p:nvGrpSpPr>
        <p:cNvPr id="1" name=""/>
        <p:cNvGrpSpPr/>
        <p:nvPr/>
      </p:nvGrpSpPr>
      <p:grpSpPr>
        <a:xfrm>
          <a:off x="0" y="0"/>
          <a:ext cx="0" cy="0"/>
          <a:chOff x="0" y="0"/>
          <a:chExt cx="0" cy="0"/>
        </a:xfrm>
      </p:grpSpPr>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4" name="Right Triangle 23">
            <a:extLst>
              <a:ext uri="{FF2B5EF4-FFF2-40B4-BE49-F238E27FC236}">
                <a16:creationId xmlns:a16="http://schemas.microsoft.com/office/drawing/2014/main" id="{BD6ACE60-499D-41AB-89C4-D537D7C3D22A}"/>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6375400" y="5047077"/>
            <a:ext cx="1524574" cy="1803400"/>
          </a:xfrm>
          <a:prstGeom prst="line">
            <a:avLst/>
          </a:prstGeom>
          <a:ln>
            <a:solidFill>
              <a:srgbClr val="EAB200"/>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3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Title 1" title="Title ">
            <a:extLst>
              <a:ext uri="{FF2B5EF4-FFF2-40B4-BE49-F238E27FC236}">
                <a16:creationId xmlns:a16="http://schemas.microsoft.com/office/drawing/2014/main" id="{20237B57-91C6-4F8B-8AA0-18FA50B0FD1D}"/>
              </a:ext>
            </a:extLst>
          </p:cNvPr>
          <p:cNvSpPr>
            <a:spLocks noGrp="1"/>
          </p:cNvSpPr>
          <p:nvPr userDrawn="1">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15" name="Picture Placeholder 14">
            <a:extLst>
              <a:ext uri="{FF2B5EF4-FFF2-40B4-BE49-F238E27FC236}">
                <a16:creationId xmlns:a16="http://schemas.microsoft.com/office/drawing/2014/main" id="{FE1FADFB-0A3D-40F7-9B40-368DECD971E1}"/>
              </a:ext>
            </a:extLst>
          </p:cNvPr>
          <p:cNvSpPr>
            <a:spLocks noGrp="1"/>
          </p:cNvSpPr>
          <p:nvPr>
            <p:ph type="pic" sz="quarter" idx="10"/>
          </p:nvPr>
        </p:nvSpPr>
        <p:spPr>
          <a:xfrm>
            <a:off x="6604000" y="0"/>
            <a:ext cx="5588000" cy="6872249"/>
          </a:xfrm>
          <a:custGeom>
            <a:avLst/>
            <a:gdLst>
              <a:gd name="connsiteX0" fmla="*/ 3876237 w 5588000"/>
              <a:gd name="connsiteY0" fmla="*/ 5431883 h 6872249"/>
              <a:gd name="connsiteX1" fmla="*/ 4953000 w 5588000"/>
              <a:gd name="connsiteY1" fmla="*/ 5431883 h 6872249"/>
              <a:gd name="connsiteX2" fmla="*/ 3769163 w 5588000"/>
              <a:gd name="connsiteY2" fmla="*/ 6872249 h 6872249"/>
              <a:gd name="connsiteX3" fmla="*/ 2692400 w 5588000"/>
              <a:gd name="connsiteY3" fmla="*/ 6872249 h 6872249"/>
              <a:gd name="connsiteX4" fmla="*/ 2479230 w 5588000"/>
              <a:gd name="connsiteY4" fmla="*/ 2870200 h 6872249"/>
              <a:gd name="connsiteX5" fmla="*/ 3175000 w 5588000"/>
              <a:gd name="connsiteY5" fmla="*/ 2870200 h 6872249"/>
              <a:gd name="connsiteX6" fmla="*/ 1965770 w 5588000"/>
              <a:gd name="connsiteY6" fmla="*/ 4310566 h 6872249"/>
              <a:gd name="connsiteX7" fmla="*/ 1270000 w 5588000"/>
              <a:gd name="connsiteY7" fmla="*/ 4310566 h 6872249"/>
              <a:gd name="connsiteX8" fmla="*/ 5575300 w 5588000"/>
              <a:gd name="connsiteY8" fmla="*/ 139700 h 6872249"/>
              <a:gd name="connsiteX9" fmla="*/ 5575300 w 5588000"/>
              <a:gd name="connsiteY9" fmla="*/ 3238583 h 6872249"/>
              <a:gd name="connsiteX10" fmla="*/ 2571663 w 5588000"/>
              <a:gd name="connsiteY10" fmla="*/ 6858000 h 6872249"/>
              <a:gd name="connsiteX11" fmla="*/ 0 w 5588000"/>
              <a:gd name="connsiteY11" fmla="*/ 6858000 h 6872249"/>
              <a:gd name="connsiteX12" fmla="*/ 4256761 w 5588000"/>
              <a:gd name="connsiteY12" fmla="*/ 0 h 6872249"/>
              <a:gd name="connsiteX13" fmla="*/ 5588000 w 5588000"/>
              <a:gd name="connsiteY13" fmla="*/ 0 h 6872249"/>
              <a:gd name="connsiteX14" fmla="*/ 3274339 w 5588000"/>
              <a:gd name="connsiteY14" fmla="*/ 2755900 h 6872249"/>
              <a:gd name="connsiteX15" fmla="*/ 1943100 w 5588000"/>
              <a:gd name="connsiteY15" fmla="*/ 2755900 h 68722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5588000" h="6872249">
                <a:moveTo>
                  <a:pt x="3876237" y="5431883"/>
                </a:moveTo>
                <a:lnTo>
                  <a:pt x="4953000" y="5431883"/>
                </a:lnTo>
                <a:lnTo>
                  <a:pt x="3769163" y="6872249"/>
                </a:lnTo>
                <a:lnTo>
                  <a:pt x="2692400" y="6872249"/>
                </a:lnTo>
                <a:close/>
                <a:moveTo>
                  <a:pt x="2479230" y="2870200"/>
                </a:moveTo>
                <a:lnTo>
                  <a:pt x="3175000" y="2870200"/>
                </a:lnTo>
                <a:lnTo>
                  <a:pt x="1965770" y="4310566"/>
                </a:lnTo>
                <a:lnTo>
                  <a:pt x="1270000" y="4310566"/>
                </a:lnTo>
                <a:close/>
                <a:moveTo>
                  <a:pt x="5575300" y="139700"/>
                </a:moveTo>
                <a:lnTo>
                  <a:pt x="5575300" y="3238583"/>
                </a:lnTo>
                <a:lnTo>
                  <a:pt x="2571663" y="6858000"/>
                </a:lnTo>
                <a:lnTo>
                  <a:pt x="0" y="6858000"/>
                </a:lnTo>
                <a:close/>
                <a:moveTo>
                  <a:pt x="4256761" y="0"/>
                </a:moveTo>
                <a:lnTo>
                  <a:pt x="5588000" y="0"/>
                </a:lnTo>
                <a:lnTo>
                  <a:pt x="3274339" y="2755900"/>
                </a:lnTo>
                <a:lnTo>
                  <a:pt x="1943100" y="2755900"/>
                </a:lnTo>
                <a:close/>
              </a:path>
            </a:pathLst>
          </a:custGeom>
          <a:solidFill>
            <a:schemeClr val="bg1">
              <a:lumMod val="85000"/>
            </a:schemeClr>
          </a:solidFill>
        </p:spPr>
        <p:txBody>
          <a:bodyPr wrap="square" anchor="ctr">
            <a:noAutofit/>
          </a:bodyPr>
          <a:lstStyle>
            <a:lvl1pPr marL="0" indent="0" algn="ctr">
              <a:buNone/>
              <a:defRPr>
                <a:solidFill>
                  <a:schemeClr val="tx1"/>
                </a:solidFill>
              </a:defRPr>
            </a:lvl1pPr>
          </a:lstStyle>
          <a:p>
            <a:r>
              <a:rPr lang="en-US" noProof="0"/>
              <a:t>Click icon to add picture</a:t>
            </a:r>
          </a:p>
        </p:txBody>
      </p:sp>
      <p:sp>
        <p:nvSpPr>
          <p:cNvPr id="4" name="Footer Placeholder 3">
            <a:extLst>
              <a:ext uri="{FF2B5EF4-FFF2-40B4-BE49-F238E27FC236}">
                <a16:creationId xmlns:a16="http://schemas.microsoft.com/office/drawing/2014/main" id="{5ADB14A5-A767-774C-85B8-68EF914689F6}"/>
              </a:ext>
            </a:extLst>
          </p:cNvPr>
          <p:cNvSpPr>
            <a:spLocks noGrp="1"/>
          </p:cNvSpPr>
          <p:nvPr>
            <p:ph type="ftr" sz="quarter" idx="14"/>
          </p:nvPr>
        </p:nvSpPr>
        <p:spPr/>
        <p:txBody>
          <a:bodyPr/>
          <a:lstStyle/>
          <a:p>
            <a:r>
              <a:rPr lang="en-US" noProof="0"/>
              <a:t>Add a footer</a:t>
            </a:r>
          </a:p>
        </p:txBody>
      </p:sp>
      <p:sp>
        <p:nvSpPr>
          <p:cNvPr id="6" name="Slide Number Placeholder 5">
            <a:extLst>
              <a:ext uri="{FF2B5EF4-FFF2-40B4-BE49-F238E27FC236}">
                <a16:creationId xmlns:a16="http://schemas.microsoft.com/office/drawing/2014/main" id="{D4B9B51B-EAA9-4B4D-A4F6-470CD95DAA79}"/>
              </a:ext>
            </a:extLst>
          </p:cNvPr>
          <p:cNvSpPr>
            <a:spLocks noGrp="1"/>
          </p:cNvSpPr>
          <p:nvPr>
            <p:ph type="sldNum" sz="quarter" idx="15"/>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3442230584"/>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userDrawn="1">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ext Layout 02">
    <p:spTree>
      <p:nvGrpSpPr>
        <p:cNvPr id="1" name=""/>
        <p:cNvGrpSpPr/>
        <p:nvPr/>
      </p:nvGrpSpPr>
      <p:grpSpPr>
        <a:xfrm>
          <a:off x="0" y="0"/>
          <a:ext cx="0" cy="0"/>
          <a:chOff x="0" y="0"/>
          <a:chExt cx="0" cy="0"/>
        </a:xfrm>
      </p:grpSpPr>
      <p:sp>
        <p:nvSpPr>
          <p:cNvPr id="35" name="Right Triangle 34">
            <a:extLst>
              <a:ext uri="{FF2B5EF4-FFF2-40B4-BE49-F238E27FC236}">
                <a16:creationId xmlns:a16="http://schemas.microsoft.com/office/drawing/2014/main" id="{805F1696-7D6B-4055-94C3-E4C179F63596}"/>
              </a:ext>
            </a:extLst>
          </p:cNvPr>
          <p:cNvSpPr/>
          <p:nvPr userDrawn="1"/>
        </p:nvSpPr>
        <p:spPr>
          <a:xfrm flipH="1" flipV="1">
            <a:off x="1839686" y="-6"/>
            <a:ext cx="10352314" cy="5638806"/>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18" name="Picture Placeholder 17">
            <a:extLst>
              <a:ext uri="{FF2B5EF4-FFF2-40B4-BE49-F238E27FC236}">
                <a16:creationId xmlns:a16="http://schemas.microsoft.com/office/drawing/2014/main" id="{8B9EC3A9-7039-403A-9414-429521308AE7}"/>
              </a:ext>
            </a:extLst>
          </p:cNvPr>
          <p:cNvSpPr>
            <a:spLocks noGrp="1"/>
          </p:cNvSpPr>
          <p:nvPr>
            <p:ph type="pic" sz="quarter" idx="14"/>
          </p:nvPr>
        </p:nvSpPr>
        <p:spPr>
          <a:xfrm>
            <a:off x="6170177" y="1435100"/>
            <a:ext cx="6021821" cy="5422900"/>
          </a:xfrm>
          <a:custGeom>
            <a:avLst/>
            <a:gdLst>
              <a:gd name="connsiteX0" fmla="*/ 6021821 w 6021821"/>
              <a:gd name="connsiteY0" fmla="*/ 0 h 5422900"/>
              <a:gd name="connsiteX1" fmla="*/ 6021821 w 6021821"/>
              <a:gd name="connsiteY1" fmla="*/ 5422900 h 5422900"/>
              <a:gd name="connsiteX2" fmla="*/ 0 w 6021821"/>
              <a:gd name="connsiteY2" fmla="*/ 5422900 h 5422900"/>
            </a:gdLst>
            <a:ahLst/>
            <a:cxnLst>
              <a:cxn ang="0">
                <a:pos x="connsiteX0" y="connsiteY0"/>
              </a:cxn>
              <a:cxn ang="0">
                <a:pos x="connsiteX1" y="connsiteY1"/>
              </a:cxn>
              <a:cxn ang="0">
                <a:pos x="connsiteX2" y="connsiteY2"/>
              </a:cxn>
            </a:cxnLst>
            <a:rect l="l" t="t" r="r" b="b"/>
            <a:pathLst>
              <a:path w="6021821" h="5422900">
                <a:moveTo>
                  <a:pt x="6021821" y="0"/>
                </a:moveTo>
                <a:lnTo>
                  <a:pt x="6021821" y="5422900"/>
                </a:lnTo>
                <a:lnTo>
                  <a:pt x="0" y="5422900"/>
                </a:lnTo>
                <a:close/>
              </a:path>
            </a:pathLst>
          </a:custGeom>
          <a:solidFill>
            <a:schemeClr val="bg1">
              <a:lumMod val="85000"/>
            </a:schemeClr>
          </a:solidFill>
        </p:spPr>
        <p:txBody>
          <a:bodyPr wrap="square" rIns="365760" anchor="ctr">
            <a:noAutofit/>
          </a:bodyPr>
          <a:lstStyle>
            <a:lvl1pPr marL="0" indent="0" algn="r">
              <a:buNone/>
              <a:defRPr>
                <a:solidFill>
                  <a:schemeClr val="tx1"/>
                </a:solidFill>
              </a:defRPr>
            </a:lvl1pPr>
          </a:lstStyle>
          <a:p>
            <a:r>
              <a:rPr lang="en-US" noProof="0"/>
              <a:t>Click icon to add picture</a:t>
            </a:r>
          </a:p>
        </p:txBody>
      </p:sp>
      <p:sp>
        <p:nvSpPr>
          <p:cNvPr id="3" name="Content Placeholder 2" title="Bullet Points">
            <a:extLst>
              <a:ext uri="{FF2B5EF4-FFF2-40B4-BE49-F238E27FC236}">
                <a16:creationId xmlns:a16="http://schemas.microsoft.com/office/drawing/2014/main" id="{BFD7EA17-BE66-4636-9684-F93562587911}"/>
              </a:ext>
            </a:extLst>
          </p:cNvPr>
          <p:cNvSpPr>
            <a:spLocks noGrp="1"/>
          </p:cNvSpPr>
          <p:nvPr>
            <p:ph idx="1"/>
          </p:nvPr>
        </p:nvSpPr>
        <p:spPr>
          <a:xfrm>
            <a:off x="531378" y="3196915"/>
            <a:ext cx="4942829" cy="2958275"/>
          </a:xfrm>
          <a:prstGeom prst="rect">
            <a:avLst/>
          </a:prstGeom>
        </p:spPr>
        <p:txBody>
          <a:bodyPr>
            <a:normAutofit/>
          </a:bodyPr>
          <a:lstStyle>
            <a:lvl1pPr>
              <a:buClr>
                <a:schemeClr val="accent2"/>
              </a:buClr>
              <a:defRPr sz="2400">
                <a:solidFill>
                  <a:schemeClr val="tx1"/>
                </a:solidFill>
              </a:defRPr>
            </a:lvl1pPr>
            <a:lvl2pPr>
              <a:buClr>
                <a:schemeClr val="accent2"/>
              </a:buClr>
              <a:defRPr sz="2000">
                <a:solidFill>
                  <a:schemeClr val="tx1"/>
                </a:solidFill>
              </a:defRPr>
            </a:lvl2pPr>
            <a:lvl3pPr>
              <a:buClr>
                <a:schemeClr val="accent2"/>
              </a:buClr>
              <a:defRPr sz="1800">
                <a:solidFill>
                  <a:schemeClr val="tx1"/>
                </a:solidFill>
              </a:defRPr>
            </a:lvl3pPr>
            <a:lvl4pPr>
              <a:buClr>
                <a:schemeClr val="accent2"/>
              </a:buClr>
              <a:defRPr sz="1600">
                <a:solidFill>
                  <a:schemeClr val="tx1"/>
                </a:solidFill>
              </a:defRPr>
            </a:lvl4pPr>
            <a:lvl5pPr>
              <a:buClr>
                <a:schemeClr val="accent2"/>
              </a:buClr>
              <a:defRPr sz="1600">
                <a:solidFill>
                  <a:schemeClr val="tx1"/>
                </a:solidFill>
              </a:defRPr>
            </a:lvl5p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25" name="Parallelogram 24">
            <a:extLst>
              <a:ext uri="{FF2B5EF4-FFF2-40B4-BE49-F238E27FC236}">
                <a16:creationId xmlns:a16="http://schemas.microsoft.com/office/drawing/2014/main" id="{18C08F43-D42B-4CF1-912F-BC83D72AB415}"/>
              </a:ext>
            </a:extLst>
          </p:cNvPr>
          <p:cNvSpPr/>
          <p:nvPr userDrawn="1"/>
        </p:nvSpPr>
        <p:spPr>
          <a:xfrm flipH="1">
            <a:off x="2978150" y="-5"/>
            <a:ext cx="4121150" cy="1308105"/>
          </a:xfrm>
          <a:prstGeom prst="parallelogram">
            <a:avLst>
              <a:gd name="adj" fmla="val 186380"/>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cxnSp>
        <p:nvCxnSpPr>
          <p:cNvPr id="34" name="Straight Connector 33">
            <a:extLst>
              <a:ext uri="{FF2B5EF4-FFF2-40B4-BE49-F238E27FC236}">
                <a16:creationId xmlns:a16="http://schemas.microsoft.com/office/drawing/2014/main" id="{1411C731-2333-41B0-927A-0A48EEC79964}"/>
              </a:ext>
            </a:extLst>
          </p:cNvPr>
          <p:cNvCxnSpPr>
            <a:cxnSpLocks/>
          </p:cNvCxnSpPr>
          <p:nvPr userDrawn="1"/>
        </p:nvCxnSpPr>
        <p:spPr>
          <a:xfrm flipV="1">
            <a:off x="10352314" y="1185452"/>
            <a:ext cx="1839685" cy="1633948"/>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sp>
        <p:nvSpPr>
          <p:cNvPr id="5" name="Text Placeholder 4" title="Subtitle">
            <a:extLst>
              <a:ext uri="{FF2B5EF4-FFF2-40B4-BE49-F238E27FC236}">
                <a16:creationId xmlns:a16="http://schemas.microsoft.com/office/drawing/2014/main" id="{D71EE635-EA0C-4139-8160-AE1EAD13AAEB}"/>
              </a:ext>
            </a:extLst>
          </p:cNvPr>
          <p:cNvSpPr>
            <a:spLocks noGrp="1"/>
          </p:cNvSpPr>
          <p:nvPr userDrawn="1">
            <p:ph type="body" sz="quarter" idx="13" hasCustomPrompt="1"/>
          </p:nvPr>
        </p:nvSpPr>
        <p:spPr>
          <a:xfrm>
            <a:off x="531379" y="2563477"/>
            <a:ext cx="7342621"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17" name="TextBox 16">
            <a:extLst>
              <a:ext uri="{FF2B5EF4-FFF2-40B4-BE49-F238E27FC236}">
                <a16:creationId xmlns:a16="http://schemas.microsoft.com/office/drawing/2014/main" id="{3EB154C1-CE47-4220-9832-4FD0868A64A8}"/>
              </a:ext>
            </a:extLst>
          </p:cNvPr>
          <p:cNvSpPr txBox="1"/>
          <p:nvPr userDrawn="1"/>
        </p:nvSpPr>
        <p:spPr>
          <a:xfrm>
            <a:off x="11073384" y="237744"/>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19" name="Title 1" title="Title ">
            <a:extLst>
              <a:ext uri="{FF2B5EF4-FFF2-40B4-BE49-F238E27FC236}">
                <a16:creationId xmlns:a16="http://schemas.microsoft.com/office/drawing/2014/main" id="{2DB9D671-9FC8-4306-96B7-D9D585694B83}"/>
              </a:ext>
            </a:extLst>
          </p:cNvPr>
          <p:cNvSpPr>
            <a:spLocks noGrp="1"/>
          </p:cNvSpPr>
          <p:nvPr>
            <p:ph type="title" hasCustomPrompt="1"/>
          </p:nvPr>
        </p:nvSpPr>
        <p:spPr>
          <a:xfrm>
            <a:off x="531378" y="1308484"/>
            <a:ext cx="7342622" cy="1215566"/>
          </a:xfrm>
          <a:prstGeom prst="rect">
            <a:avLst/>
          </a:prstGeom>
        </p:spPr>
        <p:txBody>
          <a:bodyPr anchor="b">
            <a:normAutofit/>
          </a:bodyPr>
          <a:lstStyle>
            <a:lvl1pPr>
              <a:defRPr sz="4400" b="1">
                <a:solidFill>
                  <a:schemeClr val="accent1"/>
                </a:solidFill>
              </a:defRPr>
            </a:lvl1pPr>
          </a:lstStyle>
          <a:p>
            <a:r>
              <a:rPr lang="en-US" noProof="0"/>
              <a:t>Click to Edit </a:t>
            </a:r>
            <a:br>
              <a:rPr lang="en-US" noProof="0"/>
            </a:br>
            <a:r>
              <a:rPr lang="en-US" noProof="0"/>
              <a:t>Master Title Style </a:t>
            </a:r>
          </a:p>
        </p:txBody>
      </p:sp>
      <p:sp>
        <p:nvSpPr>
          <p:cNvPr id="2" name="Footer Placeholder 1">
            <a:extLst>
              <a:ext uri="{FF2B5EF4-FFF2-40B4-BE49-F238E27FC236}">
                <a16:creationId xmlns:a16="http://schemas.microsoft.com/office/drawing/2014/main" id="{6E55A0B9-F639-8643-9C4D-B93B8EE21A79}"/>
              </a:ext>
            </a:extLst>
          </p:cNvPr>
          <p:cNvSpPr>
            <a:spLocks noGrp="1"/>
          </p:cNvSpPr>
          <p:nvPr>
            <p:ph type="ftr" sz="quarter" idx="15"/>
          </p:nvPr>
        </p:nvSpPr>
        <p:spPr/>
        <p:txBody>
          <a:bodyPr/>
          <a:lstStyle/>
          <a:p>
            <a:r>
              <a:rPr lang="en-US" noProof="0"/>
              <a:t>Add a footer</a:t>
            </a:r>
          </a:p>
        </p:txBody>
      </p:sp>
      <p:sp>
        <p:nvSpPr>
          <p:cNvPr id="4" name="Slide Number Placeholder 3">
            <a:extLst>
              <a:ext uri="{FF2B5EF4-FFF2-40B4-BE49-F238E27FC236}">
                <a16:creationId xmlns:a16="http://schemas.microsoft.com/office/drawing/2014/main" id="{D0C29282-8AC7-494D-9A8E-A26C7F69948F}"/>
              </a:ext>
            </a:extLst>
          </p:cNvPr>
          <p:cNvSpPr>
            <a:spLocks noGrp="1"/>
          </p:cNvSpPr>
          <p:nvPr>
            <p:ph type="sldNum" sz="quarter" idx="16"/>
          </p:nvPr>
        </p:nvSpPr>
        <p:spPr/>
        <p:txBody>
          <a:bodyPr/>
          <a:lstStyle/>
          <a:p>
            <a:fld id="{8699F50C-BE38-4BD0-BA84-9B090E1F2B9B}" type="slidenum">
              <a:rPr lang="en-US" noProof="0" smtClean="0"/>
              <a:t>‹#›</a:t>
            </a:fld>
            <a:endParaRPr lang="en-US" noProof="0"/>
          </a:p>
        </p:txBody>
      </p:sp>
    </p:spTree>
    <p:extLst>
      <p:ext uri="{BB962C8B-B14F-4D97-AF65-F5344CB8AC3E}">
        <p14:creationId xmlns:p14="http://schemas.microsoft.com/office/powerpoint/2010/main" val="428311092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415">
          <p15:clr>
            <a:srgbClr val="FBAE4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ion with Subtitle">
    <p:spTree>
      <p:nvGrpSpPr>
        <p:cNvPr id="1" name=""/>
        <p:cNvGrpSpPr/>
        <p:nvPr/>
      </p:nvGrpSpPr>
      <p:grpSpPr>
        <a:xfrm>
          <a:off x="0" y="0"/>
          <a:ext cx="0" cy="0"/>
          <a:chOff x="0" y="0"/>
          <a:chExt cx="0" cy="0"/>
        </a:xfrm>
      </p:grpSpPr>
      <p:cxnSp>
        <p:nvCxnSpPr>
          <p:cNvPr id="22" name="Straight Connector 21">
            <a:extLst>
              <a:ext uri="{FF2B5EF4-FFF2-40B4-BE49-F238E27FC236}">
                <a16:creationId xmlns:a16="http://schemas.microsoft.com/office/drawing/2014/main" id="{01AF1CF9-9F46-4541-8FF1-B9C53244EE1A}"/>
              </a:ext>
            </a:extLst>
          </p:cNvPr>
          <p:cNvCxnSpPr>
            <a:cxnSpLocks/>
          </p:cNvCxnSpPr>
          <p:nvPr userDrawn="1"/>
        </p:nvCxnSpPr>
        <p:spPr>
          <a:xfrm flipH="1" flipV="1">
            <a:off x="-9247" y="3633967"/>
            <a:ext cx="1912619" cy="1572989"/>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23" name="Group 22">
            <a:extLst>
              <a:ext uri="{FF2B5EF4-FFF2-40B4-BE49-F238E27FC236}">
                <a16:creationId xmlns:a16="http://schemas.microsoft.com/office/drawing/2014/main" id="{AB0E1BA4-80FE-4826-BA2F-083C3A5BB7FA}"/>
              </a:ext>
            </a:extLst>
          </p:cNvPr>
          <p:cNvGrpSpPr/>
          <p:nvPr userDrawn="1"/>
        </p:nvGrpSpPr>
        <p:grpSpPr>
          <a:xfrm flipH="1">
            <a:off x="7561328" y="0"/>
            <a:ext cx="4831840" cy="3541007"/>
            <a:chOff x="-192127" y="-2"/>
            <a:chExt cx="4831840" cy="3367272"/>
          </a:xfrm>
        </p:grpSpPr>
        <p:sp>
          <p:nvSpPr>
            <p:cNvPr id="26" name="Diagonal Stripe 25">
              <a:extLst>
                <a:ext uri="{FF2B5EF4-FFF2-40B4-BE49-F238E27FC236}">
                  <a16:creationId xmlns:a16="http://schemas.microsoft.com/office/drawing/2014/main" id="{0697993E-CD44-40B9-805C-77BC608618A7}"/>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DDBD869A-51AE-4AC9-A3E0-38E8C732B1E8}"/>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0" name="Parallelogram 29">
              <a:extLst>
                <a:ext uri="{FF2B5EF4-FFF2-40B4-BE49-F238E27FC236}">
                  <a16:creationId xmlns:a16="http://schemas.microsoft.com/office/drawing/2014/main" id="{DE18C3B6-28E6-4BBC-B634-F81DE5A9D13C}"/>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17" name="Text Placeholder 2">
            <a:extLst>
              <a:ext uri="{FF2B5EF4-FFF2-40B4-BE49-F238E27FC236}">
                <a16:creationId xmlns:a16="http://schemas.microsoft.com/office/drawing/2014/main" id="{B2E19FBD-2379-4B3B-910D-F51E007CB63F}"/>
              </a:ext>
            </a:extLst>
          </p:cNvPr>
          <p:cNvSpPr>
            <a:spLocks noGrp="1"/>
          </p:cNvSpPr>
          <p:nvPr userDrawn="1">
            <p:ph type="body" idx="1"/>
          </p:nvPr>
        </p:nvSpPr>
        <p:spPr>
          <a:xfrm>
            <a:off x="520698" y="2104888"/>
            <a:ext cx="5475290" cy="781188"/>
          </a:xfrm>
          <a:prstGeom prst="rect">
            <a:avLst/>
          </a:prstGeom>
        </p:spPr>
        <p:txBody>
          <a:bodyPr anchor="b">
            <a:normAutofit/>
          </a:bodyPr>
          <a:lstStyle>
            <a:lvl1pPr marL="0" indent="0">
              <a:lnSpc>
                <a:spcPct val="100000"/>
              </a:lnSpc>
              <a:spcBef>
                <a:spcPts val="0"/>
              </a:spcBef>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18" name="Content Placeholder 3" title="Bullet Points">
            <a:extLst>
              <a:ext uri="{FF2B5EF4-FFF2-40B4-BE49-F238E27FC236}">
                <a16:creationId xmlns:a16="http://schemas.microsoft.com/office/drawing/2014/main" id="{8715E757-6584-4841-8154-C92E70E0CD6B}"/>
              </a:ext>
            </a:extLst>
          </p:cNvPr>
          <p:cNvSpPr>
            <a:spLocks noGrp="1"/>
          </p:cNvSpPr>
          <p:nvPr userDrawn="1">
            <p:ph sz="half" idx="13"/>
          </p:nvPr>
        </p:nvSpPr>
        <p:spPr>
          <a:xfrm>
            <a:off x="520698" y="2886076"/>
            <a:ext cx="547529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19" name="Text Placeholder 4">
            <a:extLst>
              <a:ext uri="{FF2B5EF4-FFF2-40B4-BE49-F238E27FC236}">
                <a16:creationId xmlns:a16="http://schemas.microsoft.com/office/drawing/2014/main" id="{47CDC5A2-8836-4ED3-8E78-18C24853D882}"/>
              </a:ext>
            </a:extLst>
          </p:cNvPr>
          <p:cNvSpPr>
            <a:spLocks noGrp="1"/>
          </p:cNvSpPr>
          <p:nvPr userDrawn="1">
            <p:ph type="body" sz="quarter" idx="14"/>
          </p:nvPr>
        </p:nvSpPr>
        <p:spPr>
          <a:xfrm>
            <a:off x="6186713" y="2104888"/>
            <a:ext cx="5475600" cy="781188"/>
          </a:xfrm>
          <a:prstGeom prst="rect">
            <a:avLst/>
          </a:prstGeom>
        </p:spPr>
        <p:txBody>
          <a:bodyPr anchor="b">
            <a:normAutofit/>
          </a:bodyPr>
          <a:lstStyle>
            <a:lvl1pPr marL="0" indent="0">
              <a:lnSpc>
                <a:spcPct val="100000"/>
              </a:lnSpc>
              <a:buNone/>
              <a:defRPr sz="2800" b="1">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noProof="0"/>
              <a:t>Click to edit Master text styles</a:t>
            </a:r>
          </a:p>
        </p:txBody>
      </p:sp>
      <p:sp>
        <p:nvSpPr>
          <p:cNvPr id="20" name="Content Placeholder 5" title="Bullet Points">
            <a:extLst>
              <a:ext uri="{FF2B5EF4-FFF2-40B4-BE49-F238E27FC236}">
                <a16:creationId xmlns:a16="http://schemas.microsoft.com/office/drawing/2014/main" id="{D957FBD7-2C3C-4DD1-954F-DF1E007BE590}"/>
              </a:ext>
            </a:extLst>
          </p:cNvPr>
          <p:cNvSpPr>
            <a:spLocks noGrp="1"/>
          </p:cNvSpPr>
          <p:nvPr userDrawn="1">
            <p:ph sz="quarter" idx="15"/>
          </p:nvPr>
        </p:nvSpPr>
        <p:spPr>
          <a:xfrm>
            <a:off x="6186713" y="2886076"/>
            <a:ext cx="5475600" cy="3232149"/>
          </a:xfrm>
          <a:prstGeom prst="rect">
            <a:avLst/>
          </a:prstGeom>
        </p:spPr>
        <p:txBody>
          <a:bodyPr>
            <a:normAutofit/>
          </a:bodyPr>
          <a:lstStyle>
            <a:lvl1pPr>
              <a:defRPr lang="en-US" dirty="0">
                <a:solidFill>
                  <a:schemeClr val="tx1"/>
                </a:solidFill>
              </a:defRPr>
            </a:lvl1pPr>
            <a:lvl2pPr>
              <a:defRPr lang="en-US" dirty="0">
                <a:solidFill>
                  <a:schemeClr val="tx1"/>
                </a:solidFill>
              </a:defRPr>
            </a:lvl2pPr>
            <a:lvl3pPr>
              <a:defRPr lang="en-US" dirty="0">
                <a:solidFill>
                  <a:schemeClr val="tx1"/>
                </a:solidFill>
              </a:defRPr>
            </a:lvl3pPr>
            <a:lvl4pPr>
              <a:defRPr lang="en-US" dirty="0">
                <a:solidFill>
                  <a:schemeClr val="tx1"/>
                </a:solidFill>
              </a:defRPr>
            </a:lvl4pPr>
            <a:lvl5pPr>
              <a:defRPr lang="en-IN" dirty="0">
                <a:solidFill>
                  <a:schemeClr val="tx1"/>
                </a:solidFill>
              </a:defRPr>
            </a:lvl5pPr>
          </a:lstStyle>
          <a:p>
            <a:pPr lvl="0">
              <a:buClr>
                <a:schemeClr val="accent2"/>
              </a:buClr>
            </a:pPr>
            <a:r>
              <a:rPr lang="en-US" noProof="0"/>
              <a:t>Click to edit Master text styles</a:t>
            </a:r>
          </a:p>
          <a:p>
            <a:pPr lvl="1">
              <a:buClr>
                <a:schemeClr val="accent2"/>
              </a:buClr>
            </a:pPr>
            <a:r>
              <a:rPr lang="en-US" noProof="0"/>
              <a:t>Second level</a:t>
            </a:r>
          </a:p>
          <a:p>
            <a:pPr lvl="2">
              <a:buClr>
                <a:schemeClr val="accent2"/>
              </a:buClr>
            </a:pPr>
            <a:r>
              <a:rPr lang="en-US" noProof="0"/>
              <a:t>Third level</a:t>
            </a:r>
          </a:p>
          <a:p>
            <a:pPr lvl="3">
              <a:buClr>
                <a:schemeClr val="accent2"/>
              </a:buClr>
            </a:pPr>
            <a:r>
              <a:rPr lang="en-US" noProof="0"/>
              <a:t>Fourth level</a:t>
            </a:r>
          </a:p>
          <a:p>
            <a:pPr lvl="4">
              <a:buClr>
                <a:schemeClr val="accent2"/>
              </a:buClr>
            </a:pPr>
            <a:r>
              <a:rPr lang="en-US" noProof="0"/>
              <a:t>Fifth level</a:t>
            </a:r>
          </a:p>
        </p:txBody>
      </p:sp>
      <p:sp>
        <p:nvSpPr>
          <p:cNvPr id="24" name="Text Placeholder 4" title="Subtitle">
            <a:extLst>
              <a:ext uri="{FF2B5EF4-FFF2-40B4-BE49-F238E27FC236}">
                <a16:creationId xmlns:a16="http://schemas.microsoft.com/office/drawing/2014/main" id="{77DB65FF-A89E-4562-8251-2BB63EFDD28E}"/>
              </a:ext>
            </a:extLst>
          </p:cNvPr>
          <p:cNvSpPr>
            <a:spLocks noGrp="1"/>
          </p:cNvSpPr>
          <p:nvPr userDrawn="1">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5" name="TextBox 24">
            <a:extLst>
              <a:ext uri="{FF2B5EF4-FFF2-40B4-BE49-F238E27FC236}">
                <a16:creationId xmlns:a16="http://schemas.microsoft.com/office/drawing/2014/main" id="{F0BB4D3D-930C-4FF4-BB7C-2CB24208150C}"/>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sp>
        <p:nvSpPr>
          <p:cNvPr id="36" name="Parallelogram 35">
            <a:extLst>
              <a:ext uri="{FF2B5EF4-FFF2-40B4-BE49-F238E27FC236}">
                <a16:creationId xmlns:a16="http://schemas.microsoft.com/office/drawing/2014/main" id="{4EBB76E7-943E-4038-B700-114F66FBC60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2" name="Footer Placeholder 1">
            <a:extLst>
              <a:ext uri="{FF2B5EF4-FFF2-40B4-BE49-F238E27FC236}">
                <a16:creationId xmlns:a16="http://schemas.microsoft.com/office/drawing/2014/main" id="{03E79E9C-D961-6E47-A5C6-57689BAFF243}"/>
              </a:ext>
            </a:extLst>
          </p:cNvPr>
          <p:cNvSpPr>
            <a:spLocks noGrp="1"/>
          </p:cNvSpPr>
          <p:nvPr>
            <p:ph type="ftr" sz="quarter" idx="17"/>
          </p:nvPr>
        </p:nvSpPr>
        <p:spPr/>
        <p:txBody>
          <a:bodyPr/>
          <a:lstStyle>
            <a:lvl1pPr algn="l">
              <a:defRPr/>
            </a:lvl1pPr>
          </a:lstStyle>
          <a:p>
            <a:r>
              <a:rPr lang="en-US" noProof="0"/>
              <a:t>Add a footer</a:t>
            </a:r>
          </a:p>
        </p:txBody>
      </p:sp>
      <p:sp>
        <p:nvSpPr>
          <p:cNvPr id="3" name="Slide Number Placeholder 2">
            <a:extLst>
              <a:ext uri="{FF2B5EF4-FFF2-40B4-BE49-F238E27FC236}">
                <a16:creationId xmlns:a16="http://schemas.microsoft.com/office/drawing/2014/main" id="{B08BE157-60F2-194D-8C13-4AE120FC9EDE}"/>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27" name="Title 1" title="Title ">
            <a:extLst>
              <a:ext uri="{FF2B5EF4-FFF2-40B4-BE49-F238E27FC236}">
                <a16:creationId xmlns:a16="http://schemas.microsoft.com/office/drawing/2014/main" id="{C3CC34F4-862A-42E7-B2FA-7B511CC2E879}"/>
              </a:ext>
            </a:extLst>
          </p:cNvPr>
          <p:cNvSpPr>
            <a:spLocks noGrp="1"/>
          </p:cNvSpPr>
          <p:nvPr userDrawn="1">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25654026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guide id="3" pos="393">
          <p15:clr>
            <a:srgbClr val="FBAE40"/>
          </p15:clr>
        </p15:guide>
        <p15:guide id="4" pos="7423">
          <p15:clr>
            <a:srgbClr val="FBAE40"/>
          </p15:clr>
        </p15:guide>
        <p15:guide id="5" orient="horz" pos="777" userDrawn="1">
          <p15:clr>
            <a:srgbClr val="FBAE4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6" name="TextBox 15">
            <a:extLst>
              <a:ext uri="{FF2B5EF4-FFF2-40B4-BE49-F238E27FC236}">
                <a16:creationId xmlns:a16="http://schemas.microsoft.com/office/drawing/2014/main" id="{A4F49194-9068-41AA-B460-962319BF96A4}"/>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8" name="Group 27">
            <a:extLst>
              <a:ext uri="{FF2B5EF4-FFF2-40B4-BE49-F238E27FC236}">
                <a16:creationId xmlns:a16="http://schemas.microsoft.com/office/drawing/2014/main" id="{5806E656-313A-47B1-B381-D004200F7A01}"/>
              </a:ext>
            </a:extLst>
          </p:cNvPr>
          <p:cNvGrpSpPr/>
          <p:nvPr userDrawn="1"/>
        </p:nvGrpSpPr>
        <p:grpSpPr>
          <a:xfrm flipH="1">
            <a:off x="7561328" y="0"/>
            <a:ext cx="4831840" cy="3541007"/>
            <a:chOff x="-192127" y="-2"/>
            <a:chExt cx="4831840" cy="3367272"/>
          </a:xfrm>
        </p:grpSpPr>
        <p:sp>
          <p:nvSpPr>
            <p:cNvPr id="29" name="Diagonal Stripe 28">
              <a:extLst>
                <a:ext uri="{FF2B5EF4-FFF2-40B4-BE49-F238E27FC236}">
                  <a16:creationId xmlns:a16="http://schemas.microsoft.com/office/drawing/2014/main" id="{65F8E2DA-4BB4-4421-9172-A11AF38DFEF4}"/>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30" name="Straight Connector 29">
              <a:extLst>
                <a:ext uri="{FF2B5EF4-FFF2-40B4-BE49-F238E27FC236}">
                  <a16:creationId xmlns:a16="http://schemas.microsoft.com/office/drawing/2014/main" id="{6EDB47F2-B6A7-40B4-8A2C-06719F75C085}"/>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1" name="Parallelogram 30">
              <a:extLst>
                <a:ext uri="{FF2B5EF4-FFF2-40B4-BE49-F238E27FC236}">
                  <a16:creationId xmlns:a16="http://schemas.microsoft.com/office/drawing/2014/main" id="{B188E7A9-2351-4B68-98B8-10099CB39CD2}"/>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3" name="Parallelogram 32">
            <a:extLst>
              <a:ext uri="{FF2B5EF4-FFF2-40B4-BE49-F238E27FC236}">
                <a16:creationId xmlns:a16="http://schemas.microsoft.com/office/drawing/2014/main" id="{F088C182-BF10-45B2-B159-7702E00D31D4}"/>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lvl="0" algn="ctr"/>
            <a:endParaRPr lang="en-US" noProof="0"/>
          </a:p>
        </p:txBody>
      </p:sp>
      <p:sp>
        <p:nvSpPr>
          <p:cNvPr id="34" name="Text Placeholder 4" title="Subtitle">
            <a:extLst>
              <a:ext uri="{FF2B5EF4-FFF2-40B4-BE49-F238E27FC236}">
                <a16:creationId xmlns:a16="http://schemas.microsoft.com/office/drawing/2014/main" id="{FB561B16-2788-452A-B7AF-A482256DCDF2}"/>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D6990C03-1647-2044-B335-6F5F19E4E5FC}"/>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F03A7CC-E6DC-1544-BE55-15EC1718B77C}"/>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BDEC780E-6412-1344-A62E-6B84E9CCB678}"/>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
        <p:nvSpPr>
          <p:cNvPr id="5" name="Text Placeholder 4">
            <a:extLst>
              <a:ext uri="{FF2B5EF4-FFF2-40B4-BE49-F238E27FC236}">
                <a16:creationId xmlns:a16="http://schemas.microsoft.com/office/drawing/2014/main" id="{2C82AC85-33B6-2B49-8BF4-08414444375C}"/>
              </a:ext>
            </a:extLst>
          </p:cNvPr>
          <p:cNvSpPr>
            <a:spLocks noGrp="1"/>
          </p:cNvSpPr>
          <p:nvPr>
            <p:ph type="body" sz="quarter" idx="19" hasCustomPrompt="1"/>
          </p:nvPr>
        </p:nvSpPr>
        <p:spPr>
          <a:xfrm>
            <a:off x="531814" y="2005762"/>
            <a:ext cx="5225764" cy="4083888"/>
          </a:xfrm>
          <a:prstGeom prst="rect">
            <a:avLst/>
          </a:prstGeom>
        </p:spPr>
        <p:txBody>
          <a:bodyPr/>
          <a:lstStyle>
            <a:lvl1pPr marL="0" indent="0">
              <a:buNone/>
              <a:defRPr sz="2400">
                <a:solidFill>
                  <a:schemeClr val="tx1"/>
                </a:solidFill>
              </a:defRPr>
            </a:lvl1pPr>
            <a:lvl2pPr marL="457200" indent="0">
              <a:buNone/>
              <a:defRPr sz="2400">
                <a:solidFill>
                  <a:schemeClr val="bg1"/>
                </a:solidFill>
              </a:defRPr>
            </a:lvl2pPr>
            <a:lvl3pPr marL="914400" indent="0">
              <a:buNone/>
              <a:defRPr sz="2400">
                <a:solidFill>
                  <a:schemeClr val="bg1"/>
                </a:solidFill>
              </a:defRPr>
            </a:lvl3pPr>
            <a:lvl4pPr marL="1371600" indent="0">
              <a:buNone/>
              <a:defRPr sz="2400">
                <a:solidFill>
                  <a:schemeClr val="bg1"/>
                </a:solidFill>
              </a:defRPr>
            </a:lvl4pPr>
            <a:lvl5pPr marL="1828800" indent="0">
              <a:buNone/>
              <a:defRPr sz="2400">
                <a:solidFill>
                  <a:schemeClr val="bg1"/>
                </a:solidFill>
              </a:defRPr>
            </a:lvl5pPr>
          </a:lstStyle>
          <a:p>
            <a:pPr lvl="0"/>
            <a:r>
              <a:rPr lang="en-US" noProof="0"/>
              <a:t>Text here</a:t>
            </a:r>
          </a:p>
        </p:txBody>
      </p:sp>
      <p:sp>
        <p:nvSpPr>
          <p:cNvPr id="20" name="Chart Placeholder 2" title="Chart">
            <a:extLst>
              <a:ext uri="{FF2B5EF4-FFF2-40B4-BE49-F238E27FC236}">
                <a16:creationId xmlns:a16="http://schemas.microsoft.com/office/drawing/2014/main" id="{0EF0FD2A-B62A-4931-846D-2602DED26606}"/>
              </a:ext>
            </a:extLst>
          </p:cNvPr>
          <p:cNvSpPr>
            <a:spLocks noGrp="1"/>
          </p:cNvSpPr>
          <p:nvPr>
            <p:ph type="chart" sz="quarter" idx="10"/>
          </p:nvPr>
        </p:nvSpPr>
        <p:spPr>
          <a:xfrm>
            <a:off x="5796114" y="2005762"/>
            <a:ext cx="5719397" cy="4084470"/>
          </a:xfrm>
          <a:prstGeom prst="rect">
            <a:avLst/>
          </a:prstGeom>
        </p:spPr>
        <p:txBody>
          <a:bodyPr vert="horz" lIns="91420" tIns="45710" rIns="91420" bIns="45710">
            <a:noAutofit/>
          </a:bodyPr>
          <a:lstStyle>
            <a:lvl1pPr marL="0" indent="0" algn="ctr">
              <a:buNone/>
              <a:defRPr sz="2000" b="0" i="0">
                <a:solidFill>
                  <a:schemeClr val="tx1"/>
                </a:solidFill>
                <a:latin typeface="+mn-lt"/>
                <a:cs typeface="CiscoSans ExtraLight"/>
              </a:defRPr>
            </a:lvl1pPr>
          </a:lstStyle>
          <a:p>
            <a:pPr lvl="0"/>
            <a:r>
              <a:rPr lang="en-US" noProof="0"/>
              <a:t>Click icon to add chart</a:t>
            </a:r>
          </a:p>
        </p:txBody>
      </p:sp>
    </p:spTree>
    <p:extLst>
      <p:ext uri="{BB962C8B-B14F-4D97-AF65-F5344CB8AC3E}">
        <p14:creationId xmlns:p14="http://schemas.microsoft.com/office/powerpoint/2010/main" val="2200477079"/>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15" name="Table Placeholder 11" title="Table">
            <a:extLst>
              <a:ext uri="{FF2B5EF4-FFF2-40B4-BE49-F238E27FC236}">
                <a16:creationId xmlns:a16="http://schemas.microsoft.com/office/drawing/2014/main" id="{7CD3E31F-0AF8-4EB8-B6FA-BD95A2EDA63B}"/>
              </a:ext>
            </a:extLst>
          </p:cNvPr>
          <p:cNvSpPr>
            <a:spLocks noGrp="1"/>
          </p:cNvSpPr>
          <p:nvPr>
            <p:ph type="tbl" sz="quarter" idx="12"/>
          </p:nvPr>
        </p:nvSpPr>
        <p:spPr>
          <a:xfrm>
            <a:off x="531378" y="2664803"/>
            <a:ext cx="10993375" cy="3433180"/>
          </a:xfrm>
          <a:prstGeom prst="rect">
            <a:avLst/>
          </a:prstGeom>
        </p:spPr>
        <p:txBody>
          <a:bodyPr lIns="91420" tIns="45710" rIns="91420" bIns="45710">
            <a:noAutofit/>
          </a:bodyPr>
          <a:lstStyle>
            <a:lvl1pPr marL="0" indent="0" algn="ctr">
              <a:buNone/>
              <a:defRPr sz="2000" baseline="0">
                <a:solidFill>
                  <a:schemeClr val="tx1"/>
                </a:solidFill>
                <a:latin typeface="+mn-lt"/>
              </a:defRPr>
            </a:lvl1pPr>
          </a:lstStyle>
          <a:p>
            <a:pPr lvl="0"/>
            <a:r>
              <a:rPr lang="en-US" noProof="0"/>
              <a:t>Click icon to add table</a:t>
            </a:r>
          </a:p>
        </p:txBody>
      </p:sp>
      <p:sp>
        <p:nvSpPr>
          <p:cNvPr id="16" name="TextBox 15">
            <a:extLst>
              <a:ext uri="{FF2B5EF4-FFF2-40B4-BE49-F238E27FC236}">
                <a16:creationId xmlns:a16="http://schemas.microsoft.com/office/drawing/2014/main" id="{B84020D1-D35E-497E-97F1-84A6EA9D048E}"/>
              </a:ext>
            </a:extLst>
          </p:cNvPr>
          <p:cNvSpPr txBox="1"/>
          <p:nvPr userDrawn="1"/>
        </p:nvSpPr>
        <p:spPr>
          <a:xfrm>
            <a:off x="11072378" y="235732"/>
            <a:ext cx="814647" cy="615553"/>
          </a:xfrm>
          <a:prstGeom prst="rect">
            <a:avLst/>
          </a:prstGeom>
          <a:noFill/>
        </p:spPr>
        <p:txBody>
          <a:bodyPr wrap="none" rtlCol="0">
            <a:spAutoFit/>
          </a:bodyPr>
          <a:lstStyle/>
          <a:p>
            <a:r>
              <a:rPr lang="en-US" sz="3400" b="1" noProof="0">
                <a:solidFill>
                  <a:schemeClr val="accent1"/>
                </a:solidFill>
                <a:latin typeface="Arial Black" panose="020B0A04020102020204" pitchFamily="34" charset="0"/>
              </a:rPr>
              <a:t>FR</a:t>
            </a:r>
          </a:p>
        </p:txBody>
      </p:sp>
      <p:grpSp>
        <p:nvGrpSpPr>
          <p:cNvPr id="26" name="Group 25">
            <a:extLst>
              <a:ext uri="{FF2B5EF4-FFF2-40B4-BE49-F238E27FC236}">
                <a16:creationId xmlns:a16="http://schemas.microsoft.com/office/drawing/2014/main" id="{36C8A74F-FDDF-48E8-AC2B-A5BD59D7D6A3}"/>
              </a:ext>
            </a:extLst>
          </p:cNvPr>
          <p:cNvGrpSpPr/>
          <p:nvPr userDrawn="1"/>
        </p:nvGrpSpPr>
        <p:grpSpPr>
          <a:xfrm flipH="1">
            <a:off x="7561328" y="0"/>
            <a:ext cx="4831840" cy="3541007"/>
            <a:chOff x="-192127" y="-2"/>
            <a:chExt cx="4831840" cy="3367272"/>
          </a:xfrm>
        </p:grpSpPr>
        <p:sp>
          <p:nvSpPr>
            <p:cNvPr id="27" name="Diagonal Stripe 26">
              <a:extLst>
                <a:ext uri="{FF2B5EF4-FFF2-40B4-BE49-F238E27FC236}">
                  <a16:creationId xmlns:a16="http://schemas.microsoft.com/office/drawing/2014/main" id="{2D5247F3-E6EB-4003-B1FD-F6200F0738E5}"/>
                </a:ext>
              </a:extLst>
            </p:cNvPr>
            <p:cNvSpPr/>
            <p:nvPr userDrawn="1"/>
          </p:nvSpPr>
          <p:spPr>
            <a:xfrm>
              <a:off x="0" y="-1"/>
              <a:ext cx="4639713" cy="3367271"/>
            </a:xfrm>
            <a:prstGeom prst="diagStripe">
              <a:avLst>
                <a:gd name="adj" fmla="val 51202"/>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solidFill>
                  <a:schemeClr val="tx1"/>
                </a:solidFill>
              </a:endParaRPr>
            </a:p>
          </p:txBody>
        </p:sp>
        <p:cxnSp>
          <p:nvCxnSpPr>
            <p:cNvPr id="28" name="Straight Connector 27">
              <a:extLst>
                <a:ext uri="{FF2B5EF4-FFF2-40B4-BE49-F238E27FC236}">
                  <a16:creationId xmlns:a16="http://schemas.microsoft.com/office/drawing/2014/main" id="{E9B7D995-9FB8-4461-8AAA-FA8B9A145B6B}"/>
                </a:ext>
              </a:extLst>
            </p:cNvPr>
            <p:cNvCxnSpPr>
              <a:cxnSpLocks/>
            </p:cNvCxnSpPr>
            <p:nvPr userDrawn="1"/>
          </p:nvCxnSpPr>
          <p:spPr>
            <a:xfrm flipV="1">
              <a:off x="1433638" y="-2"/>
              <a:ext cx="1240971" cy="916595"/>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33" name="Parallelogram 32">
              <a:extLst>
                <a:ext uri="{FF2B5EF4-FFF2-40B4-BE49-F238E27FC236}">
                  <a16:creationId xmlns:a16="http://schemas.microsoft.com/office/drawing/2014/main" id="{849B962F-68BC-4B89-B4D8-D862517534DF}"/>
                </a:ext>
              </a:extLst>
            </p:cNvPr>
            <p:cNvSpPr/>
            <p:nvPr userDrawn="1"/>
          </p:nvSpPr>
          <p:spPr>
            <a:xfrm rot="19421162">
              <a:off x="-192127" y="1140864"/>
              <a:ext cx="1354398" cy="214994"/>
            </a:xfrm>
            <a:prstGeom prst="parallelogram">
              <a:avLst>
                <a:gd name="adj" fmla="val 72003"/>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grpSp>
      <p:sp>
        <p:nvSpPr>
          <p:cNvPr id="36" name="Parallelogram 35">
            <a:extLst>
              <a:ext uri="{FF2B5EF4-FFF2-40B4-BE49-F238E27FC236}">
                <a16:creationId xmlns:a16="http://schemas.microsoft.com/office/drawing/2014/main" id="{8006416B-866C-47E5-8480-109B40F9EAA9}"/>
              </a:ext>
            </a:extLst>
          </p:cNvPr>
          <p:cNvSpPr/>
          <p:nvPr userDrawn="1"/>
        </p:nvSpPr>
        <p:spPr>
          <a:xfrm flipH="1">
            <a:off x="6679908" y="1"/>
            <a:ext cx="1447800" cy="639064"/>
          </a:xfrm>
          <a:prstGeom prst="parallelogram">
            <a:avLst>
              <a:gd name="adj" fmla="val 135617"/>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noProof="0"/>
          </a:p>
        </p:txBody>
      </p:sp>
      <p:sp>
        <p:nvSpPr>
          <p:cNvPr id="37" name="Text Placeholder 4" title="Subtitle">
            <a:extLst>
              <a:ext uri="{FF2B5EF4-FFF2-40B4-BE49-F238E27FC236}">
                <a16:creationId xmlns:a16="http://schemas.microsoft.com/office/drawing/2014/main" id="{FE79FAE9-2A8C-46BA-8738-44CBCF7294A9}"/>
              </a:ext>
            </a:extLst>
          </p:cNvPr>
          <p:cNvSpPr>
            <a:spLocks noGrp="1"/>
          </p:cNvSpPr>
          <p:nvPr>
            <p:ph type="body" sz="quarter" idx="16" hasCustomPrompt="1"/>
          </p:nvPr>
        </p:nvSpPr>
        <p:spPr>
          <a:xfrm>
            <a:off x="520493" y="1376932"/>
            <a:ext cx="7368596" cy="608895"/>
          </a:xfrm>
          <a:prstGeom prst="rect">
            <a:avLst/>
          </a:prstGeom>
        </p:spPr>
        <p:txBody>
          <a:bodyPr/>
          <a:lstStyle>
            <a:lvl1pPr marL="0" indent="0">
              <a:buNone/>
              <a:defRPr sz="2000" spc="300">
                <a:solidFill>
                  <a:schemeClr val="accent6"/>
                </a:solidFill>
              </a:defRPr>
            </a:lvl1pPr>
            <a:lvl2pPr marL="457200" indent="0">
              <a:buNone/>
              <a:defRPr/>
            </a:lvl2pPr>
          </a:lstStyle>
          <a:p>
            <a:pPr lvl="0"/>
            <a:r>
              <a:rPr lang="en-US" noProof="0"/>
              <a:t>CLICK TO SUBTITLE STYLE</a:t>
            </a:r>
          </a:p>
        </p:txBody>
      </p:sp>
      <p:sp>
        <p:nvSpPr>
          <p:cNvPr id="2" name="Footer Placeholder 1">
            <a:extLst>
              <a:ext uri="{FF2B5EF4-FFF2-40B4-BE49-F238E27FC236}">
                <a16:creationId xmlns:a16="http://schemas.microsoft.com/office/drawing/2014/main" id="{5750A33E-CEFE-4D43-9554-513B01B1D3D9}"/>
              </a:ext>
            </a:extLst>
          </p:cNvPr>
          <p:cNvSpPr>
            <a:spLocks noGrp="1"/>
          </p:cNvSpPr>
          <p:nvPr>
            <p:ph type="ftr" sz="quarter" idx="17"/>
          </p:nvPr>
        </p:nvSpPr>
        <p:spPr/>
        <p:txBody>
          <a:bodyPr/>
          <a:lstStyle/>
          <a:p>
            <a:r>
              <a:rPr lang="en-US" noProof="0"/>
              <a:t>Add a footer</a:t>
            </a:r>
          </a:p>
        </p:txBody>
      </p:sp>
      <p:sp>
        <p:nvSpPr>
          <p:cNvPr id="3" name="Slide Number Placeholder 2">
            <a:extLst>
              <a:ext uri="{FF2B5EF4-FFF2-40B4-BE49-F238E27FC236}">
                <a16:creationId xmlns:a16="http://schemas.microsoft.com/office/drawing/2014/main" id="{4A960C75-8FA7-5740-9388-2B5112B2C5B9}"/>
              </a:ext>
            </a:extLst>
          </p:cNvPr>
          <p:cNvSpPr>
            <a:spLocks noGrp="1"/>
          </p:cNvSpPr>
          <p:nvPr>
            <p:ph type="sldNum" sz="quarter" idx="18"/>
          </p:nvPr>
        </p:nvSpPr>
        <p:spPr/>
        <p:txBody>
          <a:bodyPr/>
          <a:lstStyle/>
          <a:p>
            <a:fld id="{8699F50C-BE38-4BD0-BA84-9B090E1F2B9B}" type="slidenum">
              <a:rPr lang="en-US" noProof="0" smtClean="0"/>
              <a:t>‹#›</a:t>
            </a:fld>
            <a:endParaRPr lang="en-US" noProof="0"/>
          </a:p>
        </p:txBody>
      </p:sp>
      <p:sp>
        <p:nvSpPr>
          <p:cNvPr id="17" name="Title 1" title="Title ">
            <a:extLst>
              <a:ext uri="{FF2B5EF4-FFF2-40B4-BE49-F238E27FC236}">
                <a16:creationId xmlns:a16="http://schemas.microsoft.com/office/drawing/2014/main" id="{0F525D04-A814-7A4D-9732-11097EA76257}"/>
              </a:ext>
            </a:extLst>
          </p:cNvPr>
          <p:cNvSpPr>
            <a:spLocks noGrp="1"/>
          </p:cNvSpPr>
          <p:nvPr>
            <p:ph type="title" hasCustomPrompt="1"/>
          </p:nvPr>
        </p:nvSpPr>
        <p:spPr>
          <a:xfrm>
            <a:off x="518678" y="209028"/>
            <a:ext cx="8333222" cy="1147969"/>
          </a:xfrm>
          <a:prstGeom prst="rect">
            <a:avLst/>
          </a:prstGeom>
        </p:spPr>
        <p:txBody>
          <a:bodyPr bIns="0" anchor="b">
            <a:normAutofit/>
          </a:bodyPr>
          <a:lstStyle>
            <a:lvl1pPr>
              <a:defRPr sz="4400" b="1">
                <a:solidFill>
                  <a:schemeClr val="accent1"/>
                </a:solidFill>
              </a:defRPr>
            </a:lvl1pPr>
          </a:lstStyle>
          <a:p>
            <a:r>
              <a:rPr lang="en-US" noProof="0"/>
              <a:t>Click to Edit Master Title Style </a:t>
            </a:r>
          </a:p>
        </p:txBody>
      </p:sp>
    </p:spTree>
    <p:extLst>
      <p:ext uri="{BB962C8B-B14F-4D97-AF65-F5344CB8AC3E}">
        <p14:creationId xmlns:p14="http://schemas.microsoft.com/office/powerpoint/2010/main" val="3415060917"/>
      </p:ext>
    </p:extLst>
  </p:cSld>
  <p:clrMapOvr>
    <a:masterClrMapping/>
  </p:clrMapOvr>
  <p:extLst>
    <p:ext uri="{DCECCB84-F9BA-43D5-87BE-67443E8EF086}">
      <p15:sldGuideLst xmlns:p15="http://schemas.microsoft.com/office/powerpoint/2012/main">
        <p15:guide id="1" orient="horz" pos="142">
          <p15:clr>
            <a:srgbClr val="FBAE40"/>
          </p15:clr>
        </p15:guide>
        <p15:guide id="2" pos="3840">
          <p15:clr>
            <a:srgbClr val="FBAE40"/>
          </p15:clr>
        </p15:guide>
        <p15:guide id="3" pos="778">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Large Photo">
    <p:spTree>
      <p:nvGrpSpPr>
        <p:cNvPr id="1" name=""/>
        <p:cNvGrpSpPr/>
        <p:nvPr/>
      </p:nvGrpSpPr>
      <p:grpSpPr>
        <a:xfrm>
          <a:off x="0" y="0"/>
          <a:ext cx="0" cy="0"/>
          <a:chOff x="0" y="0"/>
          <a:chExt cx="0" cy="0"/>
        </a:xfrm>
      </p:grpSpPr>
      <p:sp>
        <p:nvSpPr>
          <p:cNvPr id="4" name="Right Triangle 3">
            <a:extLst>
              <a:ext uri="{FF2B5EF4-FFF2-40B4-BE49-F238E27FC236}">
                <a16:creationId xmlns:a16="http://schemas.microsoft.com/office/drawing/2014/main" id="{79ED029D-F488-47E5-B064-0E35B31D23A5}"/>
              </a:ext>
            </a:extLst>
          </p:cNvPr>
          <p:cNvSpPr/>
          <p:nvPr userDrawn="1"/>
        </p:nvSpPr>
        <p:spPr>
          <a:xfrm flipV="1">
            <a:off x="0" y="-5"/>
            <a:ext cx="11747500" cy="6299203"/>
          </a:xfrm>
          <a:prstGeom prst="r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sp>
        <p:nvSpPr>
          <p:cNvPr id="5" name="Picture Placeholder 31" title="Image">
            <a:extLst>
              <a:ext uri="{FF2B5EF4-FFF2-40B4-BE49-F238E27FC236}">
                <a16:creationId xmlns:a16="http://schemas.microsoft.com/office/drawing/2014/main" id="{D683190A-95C6-428D-AEE4-FC8350C3246D}"/>
              </a:ext>
            </a:extLst>
          </p:cNvPr>
          <p:cNvSpPr>
            <a:spLocks noGrp="1"/>
          </p:cNvSpPr>
          <p:nvPr>
            <p:ph type="pic" sz="quarter" idx="13" hasCustomPrompt="1"/>
          </p:nvPr>
        </p:nvSpPr>
        <p:spPr>
          <a:xfrm>
            <a:off x="359229" y="326570"/>
            <a:ext cx="11473542" cy="6204859"/>
          </a:xfrm>
          <a:prstGeom prst="rect">
            <a:avLst/>
          </a:prstGeom>
          <a:solidFill>
            <a:schemeClr val="bg1">
              <a:lumMod val="85000"/>
            </a:schemeClr>
          </a:solidFill>
        </p:spPr>
        <p:txBody>
          <a:bodyPr lIns="0" tIns="0" anchor="ctr"/>
          <a:lstStyle>
            <a:lvl1pPr marL="0" indent="0" algn="ctr">
              <a:buNone/>
              <a:defRPr sz="1100" i="1">
                <a:latin typeface="Times New Roman" panose="02020603050405020304" pitchFamily="18" charset="0"/>
                <a:cs typeface="Times New Roman" panose="02020603050405020304" pitchFamily="18" charset="0"/>
              </a:defRPr>
            </a:lvl1pPr>
          </a:lstStyle>
          <a:p>
            <a:r>
              <a:rPr lang="en-US" noProof="0"/>
              <a:t>Insert or Drag and Drop Image Here</a:t>
            </a:r>
          </a:p>
        </p:txBody>
      </p:sp>
      <p:cxnSp>
        <p:nvCxnSpPr>
          <p:cNvPr id="6" name="Straight Connector 5">
            <a:extLst>
              <a:ext uri="{FF2B5EF4-FFF2-40B4-BE49-F238E27FC236}">
                <a16:creationId xmlns:a16="http://schemas.microsoft.com/office/drawing/2014/main" id="{F78F4957-6DDE-40CE-9D33-00B1434FA085}"/>
              </a:ext>
            </a:extLst>
          </p:cNvPr>
          <p:cNvCxnSpPr>
            <a:cxnSpLocks/>
          </p:cNvCxnSpPr>
          <p:nvPr userDrawn="1"/>
        </p:nvCxnSpPr>
        <p:spPr>
          <a:xfrm flipV="1">
            <a:off x="0" y="5344886"/>
            <a:ext cx="2362200" cy="1240972"/>
          </a:xfrm>
          <a:prstGeom prst="line">
            <a:avLst/>
          </a:prstGeom>
          <a:ln>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9" name="Title 1" title="Title ">
            <a:extLst>
              <a:ext uri="{FF2B5EF4-FFF2-40B4-BE49-F238E27FC236}">
                <a16:creationId xmlns:a16="http://schemas.microsoft.com/office/drawing/2014/main" id="{D9A8085F-72C4-4DFB-813E-C5666B0CCF3A}"/>
              </a:ext>
            </a:extLst>
          </p:cNvPr>
          <p:cNvSpPr>
            <a:spLocks noGrp="1"/>
          </p:cNvSpPr>
          <p:nvPr>
            <p:ph type="title" hasCustomPrompt="1"/>
          </p:nvPr>
        </p:nvSpPr>
        <p:spPr>
          <a:xfrm>
            <a:off x="359229" y="558802"/>
            <a:ext cx="8333222" cy="939798"/>
          </a:xfrm>
          <a:prstGeom prst="rect">
            <a:avLst/>
          </a:prstGeom>
          <a:solidFill>
            <a:schemeClr val="bg1">
              <a:alpha val="90000"/>
            </a:schemeClr>
          </a:solidFill>
        </p:spPr>
        <p:txBody>
          <a:bodyPr lIns="288000" anchor="ctr">
            <a:normAutofit/>
          </a:bodyPr>
          <a:lstStyle>
            <a:lvl1pPr>
              <a:defRPr sz="3600" b="1">
                <a:solidFill>
                  <a:schemeClr val="tx1"/>
                </a:solidFill>
              </a:defRPr>
            </a:lvl1pPr>
          </a:lstStyle>
          <a:p>
            <a:r>
              <a:rPr lang="en-US" noProof="0"/>
              <a:t>Add Caption Here</a:t>
            </a:r>
          </a:p>
        </p:txBody>
      </p:sp>
    </p:spTree>
    <p:extLst>
      <p:ext uri="{BB962C8B-B14F-4D97-AF65-F5344CB8AC3E}">
        <p14:creationId xmlns:p14="http://schemas.microsoft.com/office/powerpoint/2010/main" val="4237576771"/>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1" title="Title">
            <a:extLst>
              <a:ext uri="{FF2B5EF4-FFF2-40B4-BE49-F238E27FC236}">
                <a16:creationId xmlns:a16="http://schemas.microsoft.com/office/drawing/2014/main" id="{A648E0EA-49ED-4F2D-A107-8FCE6301FC88}"/>
              </a:ext>
            </a:extLst>
          </p:cNvPr>
          <p:cNvSpPr>
            <a:spLocks noGrp="1"/>
          </p:cNvSpPr>
          <p:nvPr>
            <p:ph type="ctrTitle" hasCustomPrompt="1"/>
          </p:nvPr>
        </p:nvSpPr>
        <p:spPr>
          <a:xfrm>
            <a:off x="6375721" y="1821022"/>
            <a:ext cx="4853573" cy="1616252"/>
          </a:xfrm>
          <a:prstGeom prst="rect">
            <a:avLst/>
          </a:prstGeom>
        </p:spPr>
        <p:txBody>
          <a:bodyPr anchor="b">
            <a:normAutofit/>
          </a:bodyPr>
          <a:lstStyle>
            <a:lvl1pPr algn="l">
              <a:defRPr sz="4300" b="1">
                <a:solidFill>
                  <a:schemeClr val="accent1"/>
                </a:solidFill>
              </a:defRPr>
            </a:lvl1pPr>
          </a:lstStyle>
          <a:p>
            <a:r>
              <a:rPr lang="en-US" noProof="0"/>
              <a:t>Click To Edit Master Title Style</a:t>
            </a:r>
          </a:p>
        </p:txBody>
      </p:sp>
      <p:sp>
        <p:nvSpPr>
          <p:cNvPr id="9" name="Text Placeholder 3">
            <a:extLst>
              <a:ext uri="{FF2B5EF4-FFF2-40B4-BE49-F238E27FC236}">
                <a16:creationId xmlns:a16="http://schemas.microsoft.com/office/drawing/2014/main" id="{A488AB73-8058-4FB5-9619-FCECCA9F3941}"/>
              </a:ext>
            </a:extLst>
          </p:cNvPr>
          <p:cNvSpPr>
            <a:spLocks noGrp="1"/>
          </p:cNvSpPr>
          <p:nvPr>
            <p:ph type="body" sz="quarter" idx="15" hasCustomPrompt="1"/>
          </p:nvPr>
        </p:nvSpPr>
        <p:spPr>
          <a:xfrm>
            <a:off x="6822929" y="3461163"/>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Name</a:t>
            </a:r>
          </a:p>
        </p:txBody>
      </p:sp>
      <p:sp>
        <p:nvSpPr>
          <p:cNvPr id="10" name="Text Placeholder 4">
            <a:extLst>
              <a:ext uri="{FF2B5EF4-FFF2-40B4-BE49-F238E27FC236}">
                <a16:creationId xmlns:a16="http://schemas.microsoft.com/office/drawing/2014/main" id="{359BE165-3EB5-4C11-8B53-6E98C0BC2E65}"/>
              </a:ext>
            </a:extLst>
          </p:cNvPr>
          <p:cNvSpPr>
            <a:spLocks noGrp="1"/>
          </p:cNvSpPr>
          <p:nvPr>
            <p:ph type="body" sz="quarter" idx="16" hasCustomPrompt="1"/>
          </p:nvPr>
        </p:nvSpPr>
        <p:spPr>
          <a:xfrm>
            <a:off x="6822929" y="3839451"/>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Phone Number</a:t>
            </a:r>
          </a:p>
        </p:txBody>
      </p:sp>
      <p:sp>
        <p:nvSpPr>
          <p:cNvPr id="11" name="Text Placeholder 5">
            <a:extLst>
              <a:ext uri="{FF2B5EF4-FFF2-40B4-BE49-F238E27FC236}">
                <a16:creationId xmlns:a16="http://schemas.microsoft.com/office/drawing/2014/main" id="{79D05293-35AD-495F-A7AE-942398090B15}"/>
              </a:ext>
            </a:extLst>
          </p:cNvPr>
          <p:cNvSpPr>
            <a:spLocks noGrp="1"/>
          </p:cNvSpPr>
          <p:nvPr>
            <p:ph type="body" sz="quarter" idx="17" hasCustomPrompt="1"/>
          </p:nvPr>
        </p:nvSpPr>
        <p:spPr>
          <a:xfrm>
            <a:off x="6822928" y="4216669"/>
            <a:ext cx="3445783" cy="289070"/>
          </a:xfrm>
          <a:prstGeom prst="rect">
            <a:avLst/>
          </a:prstGeom>
        </p:spPr>
        <p:txBody>
          <a:bodyPr/>
          <a:lstStyle>
            <a:lvl1pPr marL="0" indent="0">
              <a:buNone/>
              <a:defRPr sz="1800">
                <a:latin typeface="+mn-lt"/>
                <a:cs typeface="Calibri Light" panose="020F0302020204030204" pitchFamily="34" charset="0"/>
              </a:defRPr>
            </a:lvl1pPr>
          </a:lstStyle>
          <a:p>
            <a:r>
              <a:rPr lang="en-US" noProof="0"/>
              <a:t>Email </a:t>
            </a:r>
          </a:p>
        </p:txBody>
      </p:sp>
      <p:sp>
        <p:nvSpPr>
          <p:cNvPr id="13" name="Text Placeholder 21">
            <a:extLst>
              <a:ext uri="{FF2B5EF4-FFF2-40B4-BE49-F238E27FC236}">
                <a16:creationId xmlns:a16="http://schemas.microsoft.com/office/drawing/2014/main" id="{997A03F2-8D8A-4425-9F56-66DB33CE11A1}"/>
              </a:ext>
            </a:extLst>
          </p:cNvPr>
          <p:cNvSpPr>
            <a:spLocks noGrp="1"/>
          </p:cNvSpPr>
          <p:nvPr>
            <p:ph type="body" sz="quarter" idx="18" hasCustomPrompt="1"/>
          </p:nvPr>
        </p:nvSpPr>
        <p:spPr>
          <a:xfrm>
            <a:off x="6822929" y="4594957"/>
            <a:ext cx="3445782" cy="288000"/>
          </a:xfrm>
          <a:prstGeom prst="rect">
            <a:avLst/>
          </a:prstGeom>
        </p:spPr>
        <p:txBody>
          <a:bodyPr/>
          <a:lstStyle>
            <a:lvl1pPr marL="0" indent="0">
              <a:buNone/>
              <a:defRPr sz="1800">
                <a:latin typeface="+mn-lt"/>
                <a:cs typeface="Calibri Light" panose="020F0302020204030204" pitchFamily="34" charset="0"/>
              </a:defRPr>
            </a:lvl1pPr>
          </a:lstStyle>
          <a:p>
            <a:r>
              <a:rPr lang="en-US" noProof="0"/>
              <a:t>Company Website</a:t>
            </a:r>
          </a:p>
        </p:txBody>
      </p:sp>
      <p:sp>
        <p:nvSpPr>
          <p:cNvPr id="14" name="Shape 4157">
            <a:extLst>
              <a:ext uri="{FF2B5EF4-FFF2-40B4-BE49-F238E27FC236}">
                <a16:creationId xmlns:a16="http://schemas.microsoft.com/office/drawing/2014/main" id="{A30A8F28-98F4-425F-A750-78192A157DF4}"/>
              </a:ext>
            </a:extLst>
          </p:cNvPr>
          <p:cNvSpPr/>
          <p:nvPr userDrawn="1"/>
        </p:nvSpPr>
        <p:spPr>
          <a:xfrm>
            <a:off x="6458938" y="3505247"/>
            <a:ext cx="258875" cy="258875"/>
          </a:xfrm>
          <a:custGeom>
            <a:avLst/>
            <a:gdLst/>
            <a:ahLst/>
            <a:cxnLst>
              <a:cxn ang="0">
                <a:pos x="wd2" y="hd2"/>
              </a:cxn>
              <a:cxn ang="5400000">
                <a:pos x="wd2" y="hd2"/>
              </a:cxn>
              <a:cxn ang="10800000">
                <a:pos x="wd2" y="hd2"/>
              </a:cxn>
              <a:cxn ang="16200000">
                <a:pos x="wd2" y="hd2"/>
              </a:cxn>
            </a:cxnLst>
            <a:rect l="0" t="0" r="r" b="b"/>
            <a:pathLst>
              <a:path w="21600" h="21600" extrusionOk="0">
                <a:moveTo>
                  <a:pt x="17958" y="17505"/>
                </a:moveTo>
                <a:cubicBezTo>
                  <a:pt x="17372" y="16944"/>
                  <a:pt x="16242" y="15945"/>
                  <a:pt x="15117" y="15413"/>
                </a:cubicBezTo>
                <a:cubicBezTo>
                  <a:pt x="14189" y="14975"/>
                  <a:pt x="13657" y="14531"/>
                  <a:pt x="13491" y="14057"/>
                </a:cubicBezTo>
                <a:cubicBezTo>
                  <a:pt x="13377" y="13728"/>
                  <a:pt x="13428" y="13351"/>
                  <a:pt x="13649" y="12904"/>
                </a:cubicBezTo>
                <a:cubicBezTo>
                  <a:pt x="13815" y="12567"/>
                  <a:pt x="13972" y="12286"/>
                  <a:pt x="14117" y="12028"/>
                </a:cubicBezTo>
                <a:cubicBezTo>
                  <a:pt x="14730" y="10934"/>
                  <a:pt x="15203" y="10145"/>
                  <a:pt x="15203" y="7348"/>
                </a:cubicBezTo>
                <a:cubicBezTo>
                  <a:pt x="15203" y="3162"/>
                  <a:pt x="12787" y="2951"/>
                  <a:pt x="12309" y="2951"/>
                </a:cubicBezTo>
                <a:cubicBezTo>
                  <a:pt x="11917" y="2951"/>
                  <a:pt x="11672" y="3037"/>
                  <a:pt x="11435" y="3121"/>
                </a:cubicBezTo>
                <a:cubicBezTo>
                  <a:pt x="11175" y="3213"/>
                  <a:pt x="10907" y="3309"/>
                  <a:pt x="10296" y="3319"/>
                </a:cubicBezTo>
                <a:cubicBezTo>
                  <a:pt x="9190" y="3337"/>
                  <a:pt x="6873" y="3375"/>
                  <a:pt x="6873" y="7226"/>
                </a:cubicBezTo>
                <a:cubicBezTo>
                  <a:pt x="6873" y="9919"/>
                  <a:pt x="7574" y="11156"/>
                  <a:pt x="8125" y="12150"/>
                </a:cubicBezTo>
                <a:cubicBezTo>
                  <a:pt x="8266" y="12404"/>
                  <a:pt x="8399" y="12645"/>
                  <a:pt x="8505" y="12885"/>
                </a:cubicBezTo>
                <a:cubicBezTo>
                  <a:pt x="8973" y="13949"/>
                  <a:pt x="8631" y="14693"/>
                  <a:pt x="7426" y="15224"/>
                </a:cubicBezTo>
                <a:cubicBezTo>
                  <a:pt x="5905" y="15897"/>
                  <a:pt x="5188" y="16247"/>
                  <a:pt x="3693" y="17562"/>
                </a:cubicBezTo>
                <a:cubicBezTo>
                  <a:pt x="2017" y="15800"/>
                  <a:pt x="982" y="13423"/>
                  <a:pt x="982" y="10800"/>
                </a:cubicBezTo>
                <a:cubicBezTo>
                  <a:pt x="982" y="5377"/>
                  <a:pt x="5377" y="982"/>
                  <a:pt x="10800" y="982"/>
                </a:cubicBezTo>
                <a:cubicBezTo>
                  <a:pt x="16223" y="982"/>
                  <a:pt x="20618" y="5377"/>
                  <a:pt x="20618" y="10800"/>
                </a:cubicBezTo>
                <a:cubicBezTo>
                  <a:pt x="20618" y="13395"/>
                  <a:pt x="19603" y="15749"/>
                  <a:pt x="17958" y="17505"/>
                </a:cubicBezTo>
                <a:moveTo>
                  <a:pt x="10800" y="20618"/>
                </a:moveTo>
                <a:cubicBezTo>
                  <a:pt x="8356" y="20618"/>
                  <a:pt x="6125" y="19720"/>
                  <a:pt x="4407" y="18242"/>
                </a:cubicBezTo>
                <a:cubicBezTo>
                  <a:pt x="5730" y="17084"/>
                  <a:pt x="6362" y="16767"/>
                  <a:pt x="7823" y="16122"/>
                </a:cubicBezTo>
                <a:cubicBezTo>
                  <a:pt x="9515" y="15375"/>
                  <a:pt x="10091" y="14051"/>
                  <a:pt x="9403" y="12489"/>
                </a:cubicBezTo>
                <a:cubicBezTo>
                  <a:pt x="9279" y="12208"/>
                  <a:pt x="9136" y="11949"/>
                  <a:pt x="8984" y="11674"/>
                </a:cubicBezTo>
                <a:cubicBezTo>
                  <a:pt x="8461" y="10732"/>
                  <a:pt x="7855" y="9665"/>
                  <a:pt x="7855" y="7226"/>
                </a:cubicBezTo>
                <a:cubicBezTo>
                  <a:pt x="7855" y="4341"/>
                  <a:pt x="9224" y="4318"/>
                  <a:pt x="10312" y="4300"/>
                </a:cubicBezTo>
                <a:cubicBezTo>
                  <a:pt x="11084" y="4287"/>
                  <a:pt x="11461" y="4154"/>
                  <a:pt x="11763" y="4047"/>
                </a:cubicBezTo>
                <a:cubicBezTo>
                  <a:pt x="11964" y="3975"/>
                  <a:pt x="12086" y="3933"/>
                  <a:pt x="12309" y="3933"/>
                </a:cubicBezTo>
                <a:cubicBezTo>
                  <a:pt x="13218" y="3933"/>
                  <a:pt x="14221" y="4830"/>
                  <a:pt x="14221" y="7348"/>
                </a:cubicBezTo>
                <a:cubicBezTo>
                  <a:pt x="14221" y="9888"/>
                  <a:pt x="13840" y="10513"/>
                  <a:pt x="13261" y="11548"/>
                </a:cubicBezTo>
                <a:cubicBezTo>
                  <a:pt x="13108" y="11820"/>
                  <a:pt x="12943" y="12115"/>
                  <a:pt x="12768" y="12470"/>
                </a:cubicBezTo>
                <a:cubicBezTo>
                  <a:pt x="12430" y="13155"/>
                  <a:pt x="12362" y="13798"/>
                  <a:pt x="12565" y="14380"/>
                </a:cubicBezTo>
                <a:cubicBezTo>
                  <a:pt x="12825" y="15126"/>
                  <a:pt x="13502" y="15737"/>
                  <a:pt x="14696" y="16302"/>
                </a:cubicBezTo>
                <a:cubicBezTo>
                  <a:pt x="15675" y="16764"/>
                  <a:pt x="16700" y="17667"/>
                  <a:pt x="17251" y="18189"/>
                </a:cubicBezTo>
                <a:cubicBezTo>
                  <a:pt x="15525" y="19697"/>
                  <a:pt x="13272" y="20618"/>
                  <a:pt x="10800" y="20618"/>
                </a:cubicBezTo>
                <a:moveTo>
                  <a:pt x="10800" y="0"/>
                </a:moveTo>
                <a:cubicBezTo>
                  <a:pt x="4835" y="0"/>
                  <a:pt x="0" y="4835"/>
                  <a:pt x="0" y="10800"/>
                </a:cubicBezTo>
                <a:cubicBezTo>
                  <a:pt x="0" y="16764"/>
                  <a:pt x="4835" y="21600"/>
                  <a:pt x="10800" y="21600"/>
                </a:cubicBezTo>
                <a:cubicBezTo>
                  <a:pt x="16765" y="21600"/>
                  <a:pt x="21600" y="16764"/>
                  <a:pt x="21600" y="10800"/>
                </a:cubicBezTo>
                <a:cubicBezTo>
                  <a:pt x="21600" y="4835"/>
                  <a:pt x="16765"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5" name="Shape 4186">
            <a:extLst>
              <a:ext uri="{FF2B5EF4-FFF2-40B4-BE49-F238E27FC236}">
                <a16:creationId xmlns:a16="http://schemas.microsoft.com/office/drawing/2014/main" id="{2F84D399-8148-4E86-A1E4-BE7D1D81383A}"/>
              </a:ext>
            </a:extLst>
          </p:cNvPr>
          <p:cNvSpPr/>
          <p:nvPr userDrawn="1"/>
        </p:nvSpPr>
        <p:spPr>
          <a:xfrm>
            <a:off x="6507622" y="3897986"/>
            <a:ext cx="161507" cy="296095"/>
          </a:xfrm>
          <a:custGeom>
            <a:avLst/>
            <a:gdLst/>
            <a:ahLst/>
            <a:cxnLst>
              <a:cxn ang="0">
                <a:pos x="wd2" y="hd2"/>
              </a:cxn>
              <a:cxn ang="5400000">
                <a:pos x="wd2" y="hd2"/>
              </a:cxn>
              <a:cxn ang="10800000">
                <a:pos x="wd2" y="hd2"/>
              </a:cxn>
              <a:cxn ang="16200000">
                <a:pos x="wd2" y="hd2"/>
              </a:cxn>
            </a:cxnLst>
            <a:rect l="0" t="0" r="r" b="b"/>
            <a:pathLst>
              <a:path w="21600" h="21600" extrusionOk="0">
                <a:moveTo>
                  <a:pt x="11700" y="1473"/>
                </a:moveTo>
                <a:lnTo>
                  <a:pt x="9900" y="1473"/>
                </a:lnTo>
                <a:cubicBezTo>
                  <a:pt x="9403" y="1473"/>
                  <a:pt x="9000" y="1692"/>
                  <a:pt x="9000" y="1964"/>
                </a:cubicBezTo>
                <a:cubicBezTo>
                  <a:pt x="9000" y="2235"/>
                  <a:pt x="9403" y="2455"/>
                  <a:pt x="9900" y="2455"/>
                </a:cubicBezTo>
                <a:lnTo>
                  <a:pt x="11700" y="2455"/>
                </a:lnTo>
                <a:cubicBezTo>
                  <a:pt x="12197" y="2455"/>
                  <a:pt x="12600" y="2235"/>
                  <a:pt x="12600" y="1964"/>
                </a:cubicBezTo>
                <a:cubicBezTo>
                  <a:pt x="12600" y="1692"/>
                  <a:pt x="12197" y="1473"/>
                  <a:pt x="11700" y="1473"/>
                </a:cubicBezTo>
                <a:moveTo>
                  <a:pt x="19800" y="2945"/>
                </a:moveTo>
                <a:lnTo>
                  <a:pt x="1800" y="2945"/>
                </a:lnTo>
                <a:lnTo>
                  <a:pt x="1800" y="1964"/>
                </a:lnTo>
                <a:cubicBezTo>
                  <a:pt x="1800" y="1422"/>
                  <a:pt x="2605" y="982"/>
                  <a:pt x="3600" y="982"/>
                </a:cubicBezTo>
                <a:lnTo>
                  <a:pt x="18000" y="982"/>
                </a:lnTo>
                <a:cubicBezTo>
                  <a:pt x="18993" y="982"/>
                  <a:pt x="19800" y="1422"/>
                  <a:pt x="19800" y="1964"/>
                </a:cubicBezTo>
                <a:cubicBezTo>
                  <a:pt x="19800" y="1964"/>
                  <a:pt x="19800" y="2945"/>
                  <a:pt x="19800" y="2945"/>
                </a:cubicBezTo>
                <a:close/>
                <a:moveTo>
                  <a:pt x="19800" y="17673"/>
                </a:moveTo>
                <a:lnTo>
                  <a:pt x="1800" y="17673"/>
                </a:lnTo>
                <a:lnTo>
                  <a:pt x="1800" y="3927"/>
                </a:lnTo>
                <a:lnTo>
                  <a:pt x="19800" y="3927"/>
                </a:lnTo>
                <a:cubicBezTo>
                  <a:pt x="19800" y="3927"/>
                  <a:pt x="19800" y="17673"/>
                  <a:pt x="19800" y="17673"/>
                </a:cubicBezTo>
                <a:close/>
                <a:moveTo>
                  <a:pt x="19800" y="19636"/>
                </a:moveTo>
                <a:cubicBezTo>
                  <a:pt x="19800" y="20179"/>
                  <a:pt x="18993" y="20618"/>
                  <a:pt x="18000" y="20618"/>
                </a:cubicBezTo>
                <a:lnTo>
                  <a:pt x="3600" y="20618"/>
                </a:lnTo>
                <a:cubicBezTo>
                  <a:pt x="2605" y="20618"/>
                  <a:pt x="1800" y="20179"/>
                  <a:pt x="1800" y="19636"/>
                </a:cubicBezTo>
                <a:lnTo>
                  <a:pt x="1800" y="18655"/>
                </a:lnTo>
                <a:lnTo>
                  <a:pt x="19800" y="18655"/>
                </a:lnTo>
                <a:cubicBezTo>
                  <a:pt x="19800" y="18655"/>
                  <a:pt x="19800" y="19636"/>
                  <a:pt x="19800" y="19636"/>
                </a:cubicBezTo>
                <a:close/>
                <a:moveTo>
                  <a:pt x="18000" y="0"/>
                </a:moveTo>
                <a:lnTo>
                  <a:pt x="3600" y="0"/>
                </a:lnTo>
                <a:cubicBezTo>
                  <a:pt x="1612" y="0"/>
                  <a:pt x="0" y="879"/>
                  <a:pt x="0" y="1964"/>
                </a:cubicBezTo>
                <a:lnTo>
                  <a:pt x="0" y="19636"/>
                </a:lnTo>
                <a:cubicBezTo>
                  <a:pt x="0" y="20721"/>
                  <a:pt x="1612" y="21600"/>
                  <a:pt x="3600" y="21600"/>
                </a:cubicBezTo>
                <a:lnTo>
                  <a:pt x="18000" y="21600"/>
                </a:lnTo>
                <a:cubicBezTo>
                  <a:pt x="19988" y="21600"/>
                  <a:pt x="21600" y="20721"/>
                  <a:pt x="21600" y="19636"/>
                </a:cubicBezTo>
                <a:lnTo>
                  <a:pt x="21600" y="1964"/>
                </a:lnTo>
                <a:cubicBezTo>
                  <a:pt x="21600" y="879"/>
                  <a:pt x="19988" y="0"/>
                  <a:pt x="18000" y="0"/>
                </a:cubicBezTo>
                <a:moveTo>
                  <a:pt x="10800" y="20127"/>
                </a:moveTo>
                <a:cubicBezTo>
                  <a:pt x="11297" y="20127"/>
                  <a:pt x="11700" y="19908"/>
                  <a:pt x="11700" y="19636"/>
                </a:cubicBezTo>
                <a:cubicBezTo>
                  <a:pt x="11700" y="19366"/>
                  <a:pt x="11297" y="19145"/>
                  <a:pt x="10800" y="19145"/>
                </a:cubicBezTo>
                <a:cubicBezTo>
                  <a:pt x="10303" y="19145"/>
                  <a:pt x="9900" y="19366"/>
                  <a:pt x="9900" y="19636"/>
                </a:cubicBezTo>
                <a:cubicBezTo>
                  <a:pt x="9900" y="19908"/>
                  <a:pt x="10303" y="20127"/>
                  <a:pt x="10800" y="20127"/>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19" name="Shape 4379">
            <a:extLst>
              <a:ext uri="{FF2B5EF4-FFF2-40B4-BE49-F238E27FC236}">
                <a16:creationId xmlns:a16="http://schemas.microsoft.com/office/drawing/2014/main" id="{E4408FF8-E342-42F8-BBE9-1220822B5E99}"/>
              </a:ext>
            </a:extLst>
          </p:cNvPr>
          <p:cNvSpPr/>
          <p:nvPr userDrawn="1"/>
        </p:nvSpPr>
        <p:spPr>
          <a:xfrm>
            <a:off x="6458938" y="4327945"/>
            <a:ext cx="258875" cy="188273"/>
          </a:xfrm>
          <a:custGeom>
            <a:avLst/>
            <a:gdLst/>
            <a:ahLst/>
            <a:cxnLst>
              <a:cxn ang="0">
                <a:pos x="wd2" y="hd2"/>
              </a:cxn>
              <a:cxn ang="5400000">
                <a:pos x="wd2" y="hd2"/>
              </a:cxn>
              <a:cxn ang="10800000">
                <a:pos x="wd2" y="hd2"/>
              </a:cxn>
              <a:cxn ang="16200000">
                <a:pos x="wd2" y="hd2"/>
              </a:cxn>
            </a:cxnLst>
            <a:rect l="0" t="0" r="r" b="b"/>
            <a:pathLst>
              <a:path w="21600" h="21600" extrusionOk="0">
                <a:moveTo>
                  <a:pt x="20618" y="18900"/>
                </a:moveTo>
                <a:cubicBezTo>
                  <a:pt x="20618" y="18980"/>
                  <a:pt x="20611" y="19058"/>
                  <a:pt x="20601" y="19135"/>
                </a:cubicBezTo>
                <a:lnTo>
                  <a:pt x="14539" y="10800"/>
                </a:lnTo>
                <a:lnTo>
                  <a:pt x="20601" y="2465"/>
                </a:lnTo>
                <a:cubicBezTo>
                  <a:pt x="20611" y="2542"/>
                  <a:pt x="20618" y="2620"/>
                  <a:pt x="20618" y="2700"/>
                </a:cubicBezTo>
                <a:cubicBezTo>
                  <a:pt x="20618" y="2700"/>
                  <a:pt x="20618" y="18900"/>
                  <a:pt x="20618" y="18900"/>
                </a:cubicBezTo>
                <a:close/>
                <a:moveTo>
                  <a:pt x="19636" y="20250"/>
                </a:moveTo>
                <a:lnTo>
                  <a:pt x="1964" y="20250"/>
                </a:lnTo>
                <a:cubicBezTo>
                  <a:pt x="1849" y="20250"/>
                  <a:pt x="1739" y="20218"/>
                  <a:pt x="1637" y="20168"/>
                </a:cubicBezTo>
                <a:lnTo>
                  <a:pt x="7755" y="11754"/>
                </a:lnTo>
                <a:lnTo>
                  <a:pt x="9440" y="14072"/>
                </a:lnTo>
                <a:cubicBezTo>
                  <a:pt x="9816" y="14589"/>
                  <a:pt x="10308" y="14847"/>
                  <a:pt x="10800" y="14847"/>
                </a:cubicBezTo>
                <a:cubicBezTo>
                  <a:pt x="11292" y="14847"/>
                  <a:pt x="11784" y="14589"/>
                  <a:pt x="12159" y="14072"/>
                </a:cubicBezTo>
                <a:lnTo>
                  <a:pt x="13845" y="11754"/>
                </a:lnTo>
                <a:lnTo>
                  <a:pt x="19964" y="20168"/>
                </a:lnTo>
                <a:cubicBezTo>
                  <a:pt x="19861" y="20218"/>
                  <a:pt x="19752" y="20250"/>
                  <a:pt x="19636" y="20250"/>
                </a:cubicBezTo>
                <a:moveTo>
                  <a:pt x="982" y="18900"/>
                </a:moveTo>
                <a:lnTo>
                  <a:pt x="982" y="2700"/>
                </a:lnTo>
                <a:cubicBezTo>
                  <a:pt x="982" y="2620"/>
                  <a:pt x="989" y="2542"/>
                  <a:pt x="999" y="2465"/>
                </a:cubicBezTo>
                <a:lnTo>
                  <a:pt x="7061" y="10800"/>
                </a:lnTo>
                <a:lnTo>
                  <a:pt x="999" y="19135"/>
                </a:lnTo>
                <a:cubicBezTo>
                  <a:pt x="989" y="19058"/>
                  <a:pt x="982" y="18980"/>
                  <a:pt x="982" y="18900"/>
                </a:cubicBezTo>
                <a:moveTo>
                  <a:pt x="1964" y="1350"/>
                </a:moveTo>
                <a:lnTo>
                  <a:pt x="19636" y="1350"/>
                </a:lnTo>
                <a:cubicBezTo>
                  <a:pt x="19752" y="1350"/>
                  <a:pt x="19861" y="1382"/>
                  <a:pt x="19964" y="1433"/>
                </a:cubicBezTo>
                <a:lnTo>
                  <a:pt x="11465" y="13118"/>
                </a:lnTo>
                <a:cubicBezTo>
                  <a:pt x="11288" y="13362"/>
                  <a:pt x="11051" y="13497"/>
                  <a:pt x="10800" y="13497"/>
                </a:cubicBezTo>
                <a:cubicBezTo>
                  <a:pt x="10549" y="13497"/>
                  <a:pt x="10312" y="13362"/>
                  <a:pt x="10134" y="13118"/>
                </a:cubicBezTo>
                <a:lnTo>
                  <a:pt x="1637" y="1433"/>
                </a:lnTo>
                <a:cubicBezTo>
                  <a:pt x="1739" y="1382"/>
                  <a:pt x="1849" y="1350"/>
                  <a:pt x="1964" y="1350"/>
                </a:cubicBezTo>
                <a:moveTo>
                  <a:pt x="19636" y="0"/>
                </a:moveTo>
                <a:lnTo>
                  <a:pt x="1964" y="0"/>
                </a:lnTo>
                <a:cubicBezTo>
                  <a:pt x="879" y="0"/>
                  <a:pt x="0" y="1209"/>
                  <a:pt x="0" y="2700"/>
                </a:cubicBezTo>
                <a:lnTo>
                  <a:pt x="0" y="18900"/>
                </a:lnTo>
                <a:cubicBezTo>
                  <a:pt x="0" y="20391"/>
                  <a:pt x="879" y="21600"/>
                  <a:pt x="1964" y="21600"/>
                </a:cubicBezTo>
                <a:lnTo>
                  <a:pt x="19636" y="21600"/>
                </a:lnTo>
                <a:cubicBezTo>
                  <a:pt x="20721" y="21600"/>
                  <a:pt x="21600" y="20391"/>
                  <a:pt x="21600" y="18900"/>
                </a:cubicBezTo>
                <a:lnTo>
                  <a:pt x="21600" y="2700"/>
                </a:lnTo>
                <a:cubicBezTo>
                  <a:pt x="21600" y="1209"/>
                  <a:pt x="20721" y="0"/>
                  <a:pt x="19636"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0" name="Shape 4487">
            <a:extLst>
              <a:ext uri="{FF2B5EF4-FFF2-40B4-BE49-F238E27FC236}">
                <a16:creationId xmlns:a16="http://schemas.microsoft.com/office/drawing/2014/main" id="{11D27456-C005-4109-9E74-0B692200A0B3}"/>
              </a:ext>
            </a:extLst>
          </p:cNvPr>
          <p:cNvSpPr/>
          <p:nvPr userDrawn="1"/>
        </p:nvSpPr>
        <p:spPr>
          <a:xfrm>
            <a:off x="6471716" y="4650082"/>
            <a:ext cx="233318" cy="233318"/>
          </a:xfrm>
          <a:custGeom>
            <a:avLst/>
            <a:gdLst/>
            <a:ahLst/>
            <a:cxnLst>
              <a:cxn ang="0">
                <a:pos x="wd2" y="hd2"/>
              </a:cxn>
              <a:cxn ang="5400000">
                <a:pos x="wd2" y="hd2"/>
              </a:cxn>
              <a:cxn ang="10800000">
                <a:pos x="wd2" y="hd2"/>
              </a:cxn>
              <a:cxn ang="16200000">
                <a:pos x="wd2" y="hd2"/>
              </a:cxn>
            </a:cxnLst>
            <a:rect l="0" t="0" r="r" b="b"/>
            <a:pathLst>
              <a:path w="21600" h="21600" extrusionOk="0">
                <a:moveTo>
                  <a:pt x="17850" y="17620"/>
                </a:moveTo>
                <a:cubicBezTo>
                  <a:pt x="17270" y="17122"/>
                  <a:pt x="16604" y="16682"/>
                  <a:pt x="15855" y="16324"/>
                </a:cubicBezTo>
                <a:cubicBezTo>
                  <a:pt x="15868" y="16284"/>
                  <a:pt x="15882" y="16244"/>
                  <a:pt x="15896" y="16203"/>
                </a:cubicBezTo>
                <a:cubicBezTo>
                  <a:pt x="16131" y="15456"/>
                  <a:pt x="16320" y="14656"/>
                  <a:pt x="16454" y="13811"/>
                </a:cubicBezTo>
                <a:cubicBezTo>
                  <a:pt x="16471" y="13704"/>
                  <a:pt x="16484" y="13596"/>
                  <a:pt x="16499" y="13488"/>
                </a:cubicBezTo>
                <a:cubicBezTo>
                  <a:pt x="16544" y="13166"/>
                  <a:pt x="16581" y="12839"/>
                  <a:pt x="16610" y="12507"/>
                </a:cubicBezTo>
                <a:cubicBezTo>
                  <a:pt x="16621" y="12383"/>
                  <a:pt x="16632" y="12260"/>
                  <a:pt x="16641" y="12135"/>
                </a:cubicBezTo>
                <a:cubicBezTo>
                  <a:pt x="16660" y="11858"/>
                  <a:pt x="16664" y="11574"/>
                  <a:pt x="16673" y="11291"/>
                </a:cubicBezTo>
                <a:lnTo>
                  <a:pt x="20598" y="11291"/>
                </a:lnTo>
                <a:cubicBezTo>
                  <a:pt x="20476" y="13747"/>
                  <a:pt x="19450" y="15962"/>
                  <a:pt x="17850" y="17620"/>
                </a:cubicBezTo>
                <a:moveTo>
                  <a:pt x="13714" y="20178"/>
                </a:moveTo>
                <a:cubicBezTo>
                  <a:pt x="13925" y="19957"/>
                  <a:pt x="14127" y="19710"/>
                  <a:pt x="14321" y="19444"/>
                </a:cubicBezTo>
                <a:cubicBezTo>
                  <a:pt x="14339" y="19419"/>
                  <a:pt x="14357" y="19394"/>
                  <a:pt x="14375" y="19369"/>
                </a:cubicBezTo>
                <a:cubicBezTo>
                  <a:pt x="14764" y="18822"/>
                  <a:pt x="15116" y="18192"/>
                  <a:pt x="15420" y="17488"/>
                </a:cubicBezTo>
                <a:cubicBezTo>
                  <a:pt x="15436" y="17450"/>
                  <a:pt x="15451" y="17410"/>
                  <a:pt x="15467" y="17372"/>
                </a:cubicBezTo>
                <a:cubicBezTo>
                  <a:pt x="15485" y="17329"/>
                  <a:pt x="15499" y="17282"/>
                  <a:pt x="15517" y="17239"/>
                </a:cubicBezTo>
                <a:cubicBezTo>
                  <a:pt x="16123" y="17535"/>
                  <a:pt x="16665" y="17890"/>
                  <a:pt x="17142" y="18285"/>
                </a:cubicBezTo>
                <a:cubicBezTo>
                  <a:pt x="16149" y="19129"/>
                  <a:pt x="14989" y="19782"/>
                  <a:pt x="13714" y="20178"/>
                </a:cubicBezTo>
                <a:moveTo>
                  <a:pt x="11291" y="20569"/>
                </a:moveTo>
                <a:lnTo>
                  <a:pt x="11291" y="16221"/>
                </a:lnTo>
                <a:cubicBezTo>
                  <a:pt x="12498" y="16271"/>
                  <a:pt x="13638" y="16493"/>
                  <a:pt x="14652" y="16869"/>
                </a:cubicBezTo>
                <a:cubicBezTo>
                  <a:pt x="13850" y="18909"/>
                  <a:pt x="12654" y="20298"/>
                  <a:pt x="11291" y="20569"/>
                </a:cubicBezTo>
                <a:moveTo>
                  <a:pt x="11291" y="11291"/>
                </a:moveTo>
                <a:lnTo>
                  <a:pt x="15697" y="11291"/>
                </a:lnTo>
                <a:cubicBezTo>
                  <a:pt x="15655" y="12995"/>
                  <a:pt x="15392" y="14581"/>
                  <a:pt x="14971" y="15948"/>
                </a:cubicBezTo>
                <a:cubicBezTo>
                  <a:pt x="13855" y="15534"/>
                  <a:pt x="12608" y="15291"/>
                  <a:pt x="11291" y="15240"/>
                </a:cubicBezTo>
                <a:cubicBezTo>
                  <a:pt x="11291" y="15240"/>
                  <a:pt x="11291" y="11291"/>
                  <a:pt x="11291" y="11291"/>
                </a:cubicBezTo>
                <a:close/>
                <a:moveTo>
                  <a:pt x="11291" y="6360"/>
                </a:moveTo>
                <a:cubicBezTo>
                  <a:pt x="12608" y="6309"/>
                  <a:pt x="13855" y="6066"/>
                  <a:pt x="14971" y="5652"/>
                </a:cubicBezTo>
                <a:cubicBezTo>
                  <a:pt x="15392" y="7019"/>
                  <a:pt x="15655" y="8605"/>
                  <a:pt x="15697" y="10309"/>
                </a:cubicBezTo>
                <a:lnTo>
                  <a:pt x="11291" y="10309"/>
                </a:lnTo>
                <a:cubicBezTo>
                  <a:pt x="11291" y="10309"/>
                  <a:pt x="11291" y="6360"/>
                  <a:pt x="11291" y="6360"/>
                </a:cubicBezTo>
                <a:close/>
                <a:moveTo>
                  <a:pt x="11291" y="1031"/>
                </a:moveTo>
                <a:cubicBezTo>
                  <a:pt x="12654" y="1302"/>
                  <a:pt x="13850" y="2691"/>
                  <a:pt x="14652" y="4731"/>
                </a:cubicBezTo>
                <a:cubicBezTo>
                  <a:pt x="13638" y="5107"/>
                  <a:pt x="12498" y="5329"/>
                  <a:pt x="11291" y="5379"/>
                </a:cubicBezTo>
                <a:cubicBezTo>
                  <a:pt x="11291" y="5379"/>
                  <a:pt x="11291" y="1031"/>
                  <a:pt x="11291" y="1031"/>
                </a:cubicBezTo>
                <a:close/>
                <a:moveTo>
                  <a:pt x="17142" y="3315"/>
                </a:moveTo>
                <a:cubicBezTo>
                  <a:pt x="16665" y="3711"/>
                  <a:pt x="16123" y="4065"/>
                  <a:pt x="15517" y="4361"/>
                </a:cubicBezTo>
                <a:cubicBezTo>
                  <a:pt x="15499" y="4318"/>
                  <a:pt x="15485" y="4271"/>
                  <a:pt x="15467" y="4229"/>
                </a:cubicBezTo>
                <a:cubicBezTo>
                  <a:pt x="15451" y="4190"/>
                  <a:pt x="15436" y="4151"/>
                  <a:pt x="15420" y="4112"/>
                </a:cubicBezTo>
                <a:cubicBezTo>
                  <a:pt x="15116" y="3408"/>
                  <a:pt x="14764" y="2778"/>
                  <a:pt x="14375" y="2231"/>
                </a:cubicBezTo>
                <a:cubicBezTo>
                  <a:pt x="14357" y="2206"/>
                  <a:pt x="14339" y="2181"/>
                  <a:pt x="14321" y="2156"/>
                </a:cubicBezTo>
                <a:cubicBezTo>
                  <a:pt x="14127" y="1890"/>
                  <a:pt x="13925" y="1643"/>
                  <a:pt x="13714" y="1422"/>
                </a:cubicBezTo>
                <a:cubicBezTo>
                  <a:pt x="14989" y="1818"/>
                  <a:pt x="16149" y="2471"/>
                  <a:pt x="17142" y="3315"/>
                </a:cubicBezTo>
                <a:moveTo>
                  <a:pt x="20598" y="10309"/>
                </a:moveTo>
                <a:lnTo>
                  <a:pt x="16673" y="10309"/>
                </a:lnTo>
                <a:cubicBezTo>
                  <a:pt x="16664" y="10027"/>
                  <a:pt x="16660" y="9742"/>
                  <a:pt x="16641" y="9465"/>
                </a:cubicBezTo>
                <a:cubicBezTo>
                  <a:pt x="16632" y="9340"/>
                  <a:pt x="16621" y="9217"/>
                  <a:pt x="16610" y="9093"/>
                </a:cubicBezTo>
                <a:cubicBezTo>
                  <a:pt x="16581" y="8761"/>
                  <a:pt x="16544" y="8434"/>
                  <a:pt x="16499" y="8112"/>
                </a:cubicBezTo>
                <a:cubicBezTo>
                  <a:pt x="16484" y="8005"/>
                  <a:pt x="16471" y="7896"/>
                  <a:pt x="16454" y="7789"/>
                </a:cubicBezTo>
                <a:cubicBezTo>
                  <a:pt x="16320" y="6944"/>
                  <a:pt x="16131" y="6144"/>
                  <a:pt x="15896" y="5397"/>
                </a:cubicBezTo>
                <a:cubicBezTo>
                  <a:pt x="15882" y="5357"/>
                  <a:pt x="15868" y="5317"/>
                  <a:pt x="15855" y="5276"/>
                </a:cubicBezTo>
                <a:cubicBezTo>
                  <a:pt x="16604" y="4918"/>
                  <a:pt x="17270" y="4478"/>
                  <a:pt x="17850" y="3981"/>
                </a:cubicBezTo>
                <a:cubicBezTo>
                  <a:pt x="19450" y="5638"/>
                  <a:pt x="20476" y="7853"/>
                  <a:pt x="20598" y="10309"/>
                </a:cubicBezTo>
                <a:moveTo>
                  <a:pt x="10309" y="5379"/>
                </a:moveTo>
                <a:cubicBezTo>
                  <a:pt x="9101" y="5329"/>
                  <a:pt x="7961" y="5107"/>
                  <a:pt x="6947" y="4731"/>
                </a:cubicBezTo>
                <a:cubicBezTo>
                  <a:pt x="7749" y="2691"/>
                  <a:pt x="8945" y="1302"/>
                  <a:pt x="10309" y="1031"/>
                </a:cubicBezTo>
                <a:cubicBezTo>
                  <a:pt x="10309" y="1031"/>
                  <a:pt x="10309" y="5379"/>
                  <a:pt x="10309" y="5379"/>
                </a:cubicBezTo>
                <a:close/>
                <a:moveTo>
                  <a:pt x="10309" y="10309"/>
                </a:moveTo>
                <a:lnTo>
                  <a:pt x="5903" y="10309"/>
                </a:lnTo>
                <a:cubicBezTo>
                  <a:pt x="5945" y="8605"/>
                  <a:pt x="6207" y="7019"/>
                  <a:pt x="6629" y="5652"/>
                </a:cubicBezTo>
                <a:cubicBezTo>
                  <a:pt x="7745" y="6066"/>
                  <a:pt x="8991" y="6309"/>
                  <a:pt x="10309" y="6360"/>
                </a:cubicBezTo>
                <a:cubicBezTo>
                  <a:pt x="10309" y="6360"/>
                  <a:pt x="10309" y="10309"/>
                  <a:pt x="10309" y="10309"/>
                </a:cubicBezTo>
                <a:close/>
                <a:moveTo>
                  <a:pt x="10309" y="15240"/>
                </a:moveTo>
                <a:cubicBezTo>
                  <a:pt x="8991" y="15291"/>
                  <a:pt x="7745" y="15534"/>
                  <a:pt x="6629" y="15948"/>
                </a:cubicBezTo>
                <a:cubicBezTo>
                  <a:pt x="6207" y="14581"/>
                  <a:pt x="5945" y="12995"/>
                  <a:pt x="5903" y="11291"/>
                </a:cubicBezTo>
                <a:lnTo>
                  <a:pt x="10309" y="11291"/>
                </a:lnTo>
                <a:cubicBezTo>
                  <a:pt x="10309" y="11291"/>
                  <a:pt x="10309" y="15240"/>
                  <a:pt x="10309" y="15240"/>
                </a:cubicBezTo>
                <a:close/>
                <a:moveTo>
                  <a:pt x="10309" y="20569"/>
                </a:moveTo>
                <a:cubicBezTo>
                  <a:pt x="8945" y="20298"/>
                  <a:pt x="7749" y="18909"/>
                  <a:pt x="6947" y="16869"/>
                </a:cubicBezTo>
                <a:cubicBezTo>
                  <a:pt x="7961" y="16493"/>
                  <a:pt x="9101" y="16271"/>
                  <a:pt x="10309" y="16221"/>
                </a:cubicBezTo>
                <a:cubicBezTo>
                  <a:pt x="10309" y="16221"/>
                  <a:pt x="10309" y="20569"/>
                  <a:pt x="10309" y="20569"/>
                </a:cubicBezTo>
                <a:close/>
                <a:moveTo>
                  <a:pt x="4458" y="18285"/>
                </a:moveTo>
                <a:cubicBezTo>
                  <a:pt x="4934" y="17890"/>
                  <a:pt x="5476" y="17535"/>
                  <a:pt x="6083" y="17239"/>
                </a:cubicBezTo>
                <a:cubicBezTo>
                  <a:pt x="6100" y="17282"/>
                  <a:pt x="6115" y="17329"/>
                  <a:pt x="6132" y="17372"/>
                </a:cubicBezTo>
                <a:cubicBezTo>
                  <a:pt x="6149" y="17410"/>
                  <a:pt x="6163" y="17450"/>
                  <a:pt x="6180" y="17488"/>
                </a:cubicBezTo>
                <a:cubicBezTo>
                  <a:pt x="6484" y="18192"/>
                  <a:pt x="6835" y="18822"/>
                  <a:pt x="7224" y="19369"/>
                </a:cubicBezTo>
                <a:cubicBezTo>
                  <a:pt x="7242" y="19394"/>
                  <a:pt x="7261" y="19419"/>
                  <a:pt x="7279" y="19444"/>
                </a:cubicBezTo>
                <a:cubicBezTo>
                  <a:pt x="7472" y="19710"/>
                  <a:pt x="7674" y="19957"/>
                  <a:pt x="7886" y="20178"/>
                </a:cubicBezTo>
                <a:cubicBezTo>
                  <a:pt x="6610" y="19782"/>
                  <a:pt x="5451" y="19129"/>
                  <a:pt x="4458" y="18285"/>
                </a:cubicBezTo>
                <a:moveTo>
                  <a:pt x="1002" y="11291"/>
                </a:moveTo>
                <a:lnTo>
                  <a:pt x="4927" y="11291"/>
                </a:lnTo>
                <a:cubicBezTo>
                  <a:pt x="4935" y="11574"/>
                  <a:pt x="4940" y="11858"/>
                  <a:pt x="4958" y="12135"/>
                </a:cubicBezTo>
                <a:cubicBezTo>
                  <a:pt x="4967" y="12260"/>
                  <a:pt x="4979" y="12383"/>
                  <a:pt x="4989" y="12507"/>
                </a:cubicBezTo>
                <a:cubicBezTo>
                  <a:pt x="5018" y="12839"/>
                  <a:pt x="5055" y="13166"/>
                  <a:pt x="5100" y="13488"/>
                </a:cubicBezTo>
                <a:cubicBezTo>
                  <a:pt x="5116" y="13596"/>
                  <a:pt x="5129" y="13704"/>
                  <a:pt x="5146" y="13811"/>
                </a:cubicBezTo>
                <a:cubicBezTo>
                  <a:pt x="5280" y="14656"/>
                  <a:pt x="5468" y="15456"/>
                  <a:pt x="5704" y="16203"/>
                </a:cubicBezTo>
                <a:cubicBezTo>
                  <a:pt x="5718" y="16244"/>
                  <a:pt x="5731" y="16284"/>
                  <a:pt x="5744" y="16324"/>
                </a:cubicBezTo>
                <a:cubicBezTo>
                  <a:pt x="4996" y="16682"/>
                  <a:pt x="4330" y="17122"/>
                  <a:pt x="3749" y="17620"/>
                </a:cubicBezTo>
                <a:cubicBezTo>
                  <a:pt x="2150" y="15962"/>
                  <a:pt x="1123" y="13747"/>
                  <a:pt x="1002" y="11291"/>
                </a:cubicBezTo>
                <a:moveTo>
                  <a:pt x="3749" y="3981"/>
                </a:moveTo>
                <a:cubicBezTo>
                  <a:pt x="4330" y="4478"/>
                  <a:pt x="4996" y="4918"/>
                  <a:pt x="5744" y="5276"/>
                </a:cubicBezTo>
                <a:cubicBezTo>
                  <a:pt x="5731" y="5317"/>
                  <a:pt x="5718" y="5357"/>
                  <a:pt x="5704" y="5397"/>
                </a:cubicBezTo>
                <a:cubicBezTo>
                  <a:pt x="5469" y="6144"/>
                  <a:pt x="5280" y="6944"/>
                  <a:pt x="5146" y="7789"/>
                </a:cubicBezTo>
                <a:cubicBezTo>
                  <a:pt x="5129" y="7896"/>
                  <a:pt x="5116" y="8005"/>
                  <a:pt x="5100" y="8112"/>
                </a:cubicBezTo>
                <a:cubicBezTo>
                  <a:pt x="5055" y="8434"/>
                  <a:pt x="5018" y="8761"/>
                  <a:pt x="4989" y="9093"/>
                </a:cubicBezTo>
                <a:cubicBezTo>
                  <a:pt x="4979" y="9217"/>
                  <a:pt x="4967" y="9340"/>
                  <a:pt x="4958" y="9465"/>
                </a:cubicBezTo>
                <a:cubicBezTo>
                  <a:pt x="4940" y="9742"/>
                  <a:pt x="4935" y="10027"/>
                  <a:pt x="4927" y="10309"/>
                </a:cubicBezTo>
                <a:lnTo>
                  <a:pt x="1002" y="10309"/>
                </a:lnTo>
                <a:cubicBezTo>
                  <a:pt x="1123" y="7853"/>
                  <a:pt x="2150" y="5638"/>
                  <a:pt x="3749" y="3981"/>
                </a:cubicBezTo>
                <a:moveTo>
                  <a:pt x="7886" y="1422"/>
                </a:moveTo>
                <a:cubicBezTo>
                  <a:pt x="7674" y="1643"/>
                  <a:pt x="7472" y="1890"/>
                  <a:pt x="7279" y="2156"/>
                </a:cubicBezTo>
                <a:cubicBezTo>
                  <a:pt x="7261" y="2181"/>
                  <a:pt x="7242" y="2206"/>
                  <a:pt x="7224" y="2231"/>
                </a:cubicBezTo>
                <a:cubicBezTo>
                  <a:pt x="6835" y="2778"/>
                  <a:pt x="6484" y="3408"/>
                  <a:pt x="6180" y="4112"/>
                </a:cubicBezTo>
                <a:cubicBezTo>
                  <a:pt x="6163" y="4151"/>
                  <a:pt x="6149" y="4190"/>
                  <a:pt x="6132" y="4229"/>
                </a:cubicBezTo>
                <a:cubicBezTo>
                  <a:pt x="6115" y="4271"/>
                  <a:pt x="6100" y="4318"/>
                  <a:pt x="6083" y="4361"/>
                </a:cubicBezTo>
                <a:cubicBezTo>
                  <a:pt x="5476" y="4065"/>
                  <a:pt x="4934" y="3711"/>
                  <a:pt x="4458" y="3315"/>
                </a:cubicBezTo>
                <a:cubicBezTo>
                  <a:pt x="5451" y="2471"/>
                  <a:pt x="6610" y="1818"/>
                  <a:pt x="7886" y="1422"/>
                </a:cubicBezTo>
                <a:moveTo>
                  <a:pt x="10800" y="0"/>
                </a:moveTo>
                <a:cubicBezTo>
                  <a:pt x="4835" y="0"/>
                  <a:pt x="0" y="4835"/>
                  <a:pt x="0" y="10800"/>
                </a:cubicBezTo>
                <a:cubicBezTo>
                  <a:pt x="0" y="16765"/>
                  <a:pt x="4835" y="21600"/>
                  <a:pt x="10800" y="21600"/>
                </a:cubicBezTo>
                <a:cubicBezTo>
                  <a:pt x="16764" y="21600"/>
                  <a:pt x="21600" y="16765"/>
                  <a:pt x="21600" y="10800"/>
                </a:cubicBezTo>
                <a:cubicBezTo>
                  <a:pt x="21600" y="4835"/>
                  <a:pt x="16764" y="0"/>
                  <a:pt x="10800" y="0"/>
                </a:cubicBezTo>
              </a:path>
            </a:pathLst>
          </a:custGeom>
          <a:solidFill>
            <a:schemeClr val="accent2"/>
          </a:solidFill>
          <a:ln w="12700">
            <a:miter lim="400000"/>
          </a:ln>
        </p:spPr>
        <p:txBody>
          <a:bodyPr lIns="38100" tIns="38100" rIns="38100" bIns="38100" anchor="ctr"/>
          <a:lstStyle/>
          <a:p>
            <a:pPr algn="ctr" defTabSz="457200">
              <a:lnSpc>
                <a:spcPct val="100000"/>
              </a:lnSpc>
              <a:defRPr sz="3000" spc="0">
                <a:solidFill>
                  <a:srgbClr val="FFFFFF"/>
                </a:solidFill>
                <a:effectLst>
                  <a:outerShdw blurRad="38100" dist="12700" dir="5400000" rotWithShape="0">
                    <a:srgbClr val="000000">
                      <a:alpha val="50000"/>
                    </a:srgbClr>
                  </a:outerShdw>
                </a:effectLst>
                <a:latin typeface="Gill Sans SemiBold"/>
                <a:ea typeface="Gill Sans SemiBold"/>
                <a:cs typeface="Gill Sans SemiBold"/>
                <a:sym typeface="Gill Sans SemiBold"/>
              </a:defRPr>
            </a:pPr>
            <a:endParaRPr lang="en-US" noProof="0"/>
          </a:p>
        </p:txBody>
      </p:sp>
      <p:sp>
        <p:nvSpPr>
          <p:cNvPr id="21" name="Right Triangle 20">
            <a:extLst>
              <a:ext uri="{FF2B5EF4-FFF2-40B4-BE49-F238E27FC236}">
                <a16:creationId xmlns:a16="http://schemas.microsoft.com/office/drawing/2014/main" id="{FDDD2B84-3CB9-4567-8C91-C538E8A1C89F}"/>
              </a:ext>
            </a:extLst>
          </p:cNvPr>
          <p:cNvSpPr/>
          <p:nvPr userDrawn="1"/>
        </p:nvSpPr>
        <p:spPr>
          <a:xfrm flipV="1">
            <a:off x="0" y="-6"/>
            <a:ext cx="10625328" cy="5404110"/>
          </a:xfrm>
          <a:prstGeom prst="rtTriangle">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noProof="0"/>
          </a:p>
        </p:txBody>
      </p:sp>
      <p:cxnSp>
        <p:nvCxnSpPr>
          <p:cNvPr id="22" name="Straight Connector 21">
            <a:extLst>
              <a:ext uri="{FF2B5EF4-FFF2-40B4-BE49-F238E27FC236}">
                <a16:creationId xmlns:a16="http://schemas.microsoft.com/office/drawing/2014/main" id="{34EF3020-1476-41B1-9FE7-B476A25C53D3}"/>
              </a:ext>
            </a:extLst>
          </p:cNvPr>
          <p:cNvCxnSpPr>
            <a:cxnSpLocks/>
          </p:cNvCxnSpPr>
          <p:nvPr userDrawn="1"/>
        </p:nvCxnSpPr>
        <p:spPr>
          <a:xfrm flipV="1">
            <a:off x="0" y="0"/>
            <a:ext cx="6030686" cy="3004456"/>
          </a:xfrm>
          <a:prstGeom prst="line">
            <a:avLst/>
          </a:prstGeom>
          <a:ln>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B1B64EC3-B232-415D-8E27-EB3E24D13922}"/>
              </a:ext>
            </a:extLst>
          </p:cNvPr>
          <p:cNvCxnSpPr>
            <a:cxnSpLocks/>
          </p:cNvCxnSpPr>
          <p:nvPr userDrawn="1"/>
        </p:nvCxnSpPr>
        <p:spPr>
          <a:xfrm flipV="1">
            <a:off x="9004301" y="3924299"/>
            <a:ext cx="3187700" cy="168910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2261CE2F-F199-4242-AC6C-692676B81FF1}"/>
              </a:ext>
            </a:extLst>
          </p:cNvPr>
          <p:cNvCxnSpPr>
            <a:cxnSpLocks/>
          </p:cNvCxnSpPr>
          <p:nvPr userDrawn="1"/>
        </p:nvCxnSpPr>
        <p:spPr>
          <a:xfrm flipV="1">
            <a:off x="-17837" y="4700016"/>
            <a:ext cx="1919789" cy="1001054"/>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
        <p:nvSpPr>
          <p:cNvPr id="27" name="Picture Placeholder 24">
            <a:extLst>
              <a:ext uri="{FF2B5EF4-FFF2-40B4-BE49-F238E27FC236}">
                <a16:creationId xmlns:a16="http://schemas.microsoft.com/office/drawing/2014/main" id="{89C0506D-0CA6-4583-9D04-24E7F4D16AD8}"/>
              </a:ext>
            </a:extLst>
          </p:cNvPr>
          <p:cNvSpPr>
            <a:spLocks noGrp="1"/>
          </p:cNvSpPr>
          <p:nvPr>
            <p:ph type="pic" sz="quarter" idx="13"/>
          </p:nvPr>
        </p:nvSpPr>
        <p:spPr>
          <a:xfrm>
            <a:off x="1683398" y="860944"/>
            <a:ext cx="4428523" cy="5137089"/>
          </a:xfrm>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txBody>
          <a:bodyPr wrap="square" anchor="ctr">
            <a:noAutofit/>
          </a:bodyPr>
          <a:lstStyle>
            <a:lvl1pPr marL="0" indent="0" algn="ctr">
              <a:buNone/>
              <a:defRPr>
                <a:solidFill>
                  <a:schemeClr val="tx1"/>
                </a:solidFill>
              </a:defRPr>
            </a:lvl1pPr>
          </a:lstStyle>
          <a:p>
            <a:r>
              <a:rPr lang="en-US" noProof="0"/>
              <a:t>Click icon to add picture</a:t>
            </a:r>
          </a:p>
        </p:txBody>
      </p:sp>
    </p:spTree>
    <p:extLst>
      <p:ext uri="{BB962C8B-B14F-4D97-AF65-F5344CB8AC3E}">
        <p14:creationId xmlns:p14="http://schemas.microsoft.com/office/powerpoint/2010/main" val="3839051282"/>
      </p:ext>
    </p:extLst>
  </p:cSld>
  <p:clrMapOvr>
    <a:masterClrMapping/>
  </p:clrMapOvr>
  <p:extLst>
    <p:ext uri="{DCECCB84-F9BA-43D5-87BE-67443E8EF086}">
      <p15:sldGuideLst xmlns:p15="http://schemas.microsoft.com/office/powerpoint/2012/main">
        <p15:guide id="1" orient="horz" pos="2160">
          <p15:clr>
            <a:srgbClr val="FBAE40"/>
          </p15:clr>
        </p15:guide>
        <p15:guide id="2" pos="7537">
          <p15:clr>
            <a:srgbClr val="FBAE40"/>
          </p15:clr>
        </p15:guide>
        <p15:guide id="3" pos="138">
          <p15:clr>
            <a:srgbClr val="FBAE40"/>
          </p15:clr>
        </p15:guide>
        <p15:guide id="4" orient="horz" pos="4178">
          <p15:clr>
            <a:srgbClr val="FBAE40"/>
          </p15:clr>
        </p15:guide>
        <p15:guide id="5" orient="horz" pos="142">
          <p15:clr>
            <a:srgbClr val="FBAE40"/>
          </p15:clr>
        </p15:guide>
        <p15:guide id="6" pos="2457">
          <p15:clr>
            <a:srgbClr val="FBAE40"/>
          </p15:clr>
        </p15:guide>
        <p15:guide id="7" pos="438">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5" name="Footer Placeholder 4">
            <a:extLst>
              <a:ext uri="{FF2B5EF4-FFF2-40B4-BE49-F238E27FC236}">
                <a16:creationId xmlns:a16="http://schemas.microsoft.com/office/drawing/2014/main" id="{BDB16155-303B-403D-8B49-D4CEE47D6863}"/>
              </a:ext>
            </a:extLst>
          </p:cNvPr>
          <p:cNvSpPr>
            <a:spLocks noGrp="1"/>
          </p:cNvSpPr>
          <p:nvPr>
            <p:ph type="ftr" sz="quarter" idx="3"/>
          </p:nvPr>
        </p:nvSpPr>
        <p:spPr>
          <a:xfrm>
            <a:off x="338530" y="6356350"/>
            <a:ext cx="4114800" cy="365125"/>
          </a:xfrm>
          <a:prstGeom prst="rect">
            <a:avLst/>
          </a:prstGeom>
        </p:spPr>
        <p:txBody>
          <a:bodyPr vert="horz" lIns="91440" tIns="45720" rIns="91440" bIns="45720" rtlCol="0" anchor="ctr"/>
          <a:lstStyle>
            <a:lvl1pPr algn="l">
              <a:defRPr sz="1200">
                <a:solidFill>
                  <a:schemeClr val="bg2"/>
                </a:solidFill>
              </a:defRPr>
            </a:lvl1pPr>
          </a:lstStyle>
          <a:p>
            <a:r>
              <a:rPr lang="en-US" noProof="0"/>
              <a:t>Add a footer</a:t>
            </a:r>
          </a:p>
        </p:txBody>
      </p:sp>
      <p:sp>
        <p:nvSpPr>
          <p:cNvPr id="6" name="Slide Number Placeholder 5">
            <a:extLst>
              <a:ext uri="{FF2B5EF4-FFF2-40B4-BE49-F238E27FC236}">
                <a16:creationId xmlns:a16="http://schemas.microsoft.com/office/drawing/2014/main" id="{6B915EF5-4ABE-4759-AC09-679CD6083A55}"/>
              </a:ext>
            </a:extLst>
          </p:cNvPr>
          <p:cNvSpPr>
            <a:spLocks noGrp="1"/>
          </p:cNvSpPr>
          <p:nvPr>
            <p:ph type="sldNum" sz="quarter" idx="4"/>
          </p:nvPr>
        </p:nvSpPr>
        <p:spPr>
          <a:xfrm>
            <a:off x="11146971" y="6356350"/>
            <a:ext cx="740227" cy="365125"/>
          </a:xfrm>
          <a:prstGeom prst="rect">
            <a:avLst/>
          </a:prstGeom>
        </p:spPr>
        <p:txBody>
          <a:bodyPr vert="horz" lIns="91440" tIns="45720" rIns="91440" bIns="45720" rtlCol="0" anchor="ctr"/>
          <a:lstStyle>
            <a:lvl1pPr algn="r">
              <a:defRPr sz="1200">
                <a:solidFill>
                  <a:schemeClr val="bg2"/>
                </a:solidFill>
              </a:defRPr>
            </a:lvl1pPr>
          </a:lstStyle>
          <a:p>
            <a:fld id="{8699F50C-BE38-4BD0-BA84-9B090E1F2B9B}" type="slidenum">
              <a:rPr lang="en-US" noProof="0" smtClean="0"/>
              <a:pPr/>
              <a:t>‹#›</a:t>
            </a:fld>
            <a:endParaRPr lang="en-US" noProof="0"/>
          </a:p>
        </p:txBody>
      </p:sp>
      <p:sp>
        <p:nvSpPr>
          <p:cNvPr id="9" name="Title Placeholder 8">
            <a:extLst>
              <a:ext uri="{FF2B5EF4-FFF2-40B4-BE49-F238E27FC236}">
                <a16:creationId xmlns:a16="http://schemas.microsoft.com/office/drawing/2014/main" id="{AA2D2B61-D240-024D-AD60-4162EF1528B9}"/>
              </a:ext>
            </a:extLst>
          </p:cNvPr>
          <p:cNvSpPr>
            <a:spLocks noGrp="1"/>
          </p:cNvSpPr>
          <p:nvPr>
            <p:ph type="title"/>
          </p:nvPr>
        </p:nvSpPr>
        <p:spPr>
          <a:xfrm>
            <a:off x="518678" y="209029"/>
            <a:ext cx="10835122" cy="1147968"/>
          </a:xfrm>
          <a:prstGeom prst="rect">
            <a:avLst/>
          </a:prstGeom>
        </p:spPr>
        <p:txBody>
          <a:bodyPr vert="horz" lIns="91440" tIns="45720" rIns="91440" bIns="0" rtlCol="0" anchor="b">
            <a:normAutofit/>
          </a:bodyPr>
          <a:lstStyle/>
          <a:p>
            <a:r>
              <a:rPr lang="en-US" noProof="0"/>
              <a:t>Click to edit Master title style</a:t>
            </a:r>
          </a:p>
        </p:txBody>
      </p:sp>
    </p:spTree>
    <p:extLst>
      <p:ext uri="{BB962C8B-B14F-4D97-AF65-F5344CB8AC3E}">
        <p14:creationId xmlns:p14="http://schemas.microsoft.com/office/powerpoint/2010/main" val="1564885083"/>
      </p:ext>
    </p:extLst>
  </p:cSld>
  <p:clrMap bg1="lt1" tx1="dk1" bg2="lt2" tx2="dk2" accent1="accent1" accent2="accent2" accent3="accent3" accent4="accent4" accent5="accent5" accent6="accent6" hlink="hlink" folHlink="folHlink"/>
  <p:sldLayoutIdLst>
    <p:sldLayoutId id="2147483649" r:id="rId1"/>
    <p:sldLayoutId id="2147483651" r:id="rId2"/>
    <p:sldLayoutId id="2147483685" r:id="rId3"/>
    <p:sldLayoutId id="2147483706" r:id="rId4"/>
    <p:sldLayoutId id="2147483708" r:id="rId5"/>
    <p:sldLayoutId id="2147483704" r:id="rId6"/>
    <p:sldLayoutId id="2147483689" r:id="rId7"/>
    <p:sldLayoutId id="2147483668" r:id="rId8"/>
    <p:sldLayoutId id="2147483707" r:id="rId9"/>
    <p:sldLayoutId id="2147483710" r:id="rId10"/>
    <p:sldLayoutId id="2147483711" r:id="rId11"/>
    <p:sldLayoutId id="2147483712" r:id="rId12"/>
    <p:sldLayoutId id="2147483713" r:id="rId13"/>
    <p:sldLayoutId id="2147483714" r:id="rId14"/>
    <p:sldLayoutId id="2147483715" r:id="rId15"/>
    <p:sldLayoutId id="2147483716" r:id="rId16"/>
    <p:sldLayoutId id="2147483692" r:id="rId17"/>
    <p:sldLayoutId id="2147483697" r:id="rId18"/>
    <p:sldLayoutId id="2147483674" r:id="rId19"/>
  </p:sldLayoutIdLst>
  <p:hf hdr="0"/>
  <p:txStyles>
    <p:title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p:titleStyle>
    <p:bodyStyle>
      <a:lvl1pPr marL="228600" indent="-228600" algn="l" defTabSz="914400" rtl="0" eaLnBrk="1" latinLnBrk="0" hangingPunct="1">
        <a:lnSpc>
          <a:spcPct val="90000"/>
        </a:lnSpc>
        <a:spcBef>
          <a:spcPts val="1000"/>
        </a:spcBef>
        <a:buClr>
          <a:srgbClr val="2E7A40"/>
        </a:buClr>
        <a:buFont typeface="Arial" panose="020B0604020202020204" pitchFamily="34" charset="0"/>
        <a:buChar char="•"/>
        <a:defRPr lang="en-US" sz="2400" kern="1200" dirty="0">
          <a:solidFill>
            <a:schemeClr val="tx1"/>
          </a:solidFill>
          <a:latin typeface="+mn-lt"/>
          <a:ea typeface="+mn-ea"/>
          <a:cs typeface="+mn-cs"/>
        </a:defRPr>
      </a:lvl1pPr>
      <a:lvl2pPr marL="685800" indent="-228600" algn="l" defTabSz="914400" rtl="0" eaLnBrk="1" latinLnBrk="0" hangingPunct="1">
        <a:lnSpc>
          <a:spcPct val="90000"/>
        </a:lnSpc>
        <a:spcBef>
          <a:spcPts val="500"/>
        </a:spcBef>
        <a:buClr>
          <a:srgbClr val="2E7A40"/>
        </a:buClr>
        <a:buFont typeface="Arial" panose="020B0604020202020204" pitchFamily="34" charset="0"/>
        <a:buChar char="•"/>
        <a:defRPr lang="en-US" sz="2000" kern="1200" dirty="0">
          <a:solidFill>
            <a:schemeClr val="tx1"/>
          </a:solidFill>
          <a:latin typeface="+mn-lt"/>
          <a:ea typeface="+mn-ea"/>
          <a:cs typeface="+mn-cs"/>
        </a:defRPr>
      </a:lvl2pPr>
      <a:lvl3pPr marL="1143000" indent="-228600" algn="l" defTabSz="914400" rtl="0" eaLnBrk="1" latinLnBrk="0" hangingPunct="1">
        <a:lnSpc>
          <a:spcPct val="90000"/>
        </a:lnSpc>
        <a:spcBef>
          <a:spcPts val="500"/>
        </a:spcBef>
        <a:buClr>
          <a:srgbClr val="2E7A40"/>
        </a:buClr>
        <a:buFont typeface="Arial" panose="020B0604020202020204" pitchFamily="34" charset="0"/>
        <a:buChar char="•"/>
        <a:defRPr lang="en-US" sz="1800" kern="1200" dirty="0">
          <a:solidFill>
            <a:schemeClr val="tx1"/>
          </a:solidFill>
          <a:latin typeface="+mn-lt"/>
          <a:ea typeface="+mn-ea"/>
          <a:cs typeface="+mn-cs"/>
        </a:defRPr>
      </a:lvl3pPr>
      <a:lvl4pPr marL="1600200" indent="-228600" algn="l" defTabSz="914400" rtl="0" eaLnBrk="1" latinLnBrk="0" hangingPunct="1">
        <a:lnSpc>
          <a:spcPct val="90000"/>
        </a:lnSpc>
        <a:spcBef>
          <a:spcPts val="500"/>
        </a:spcBef>
        <a:buClr>
          <a:srgbClr val="2E7A40"/>
        </a:buClr>
        <a:buFont typeface="Arial" panose="020B0604020202020204" pitchFamily="34" charset="0"/>
        <a:buChar char="•"/>
        <a:defRPr lang="en-US" sz="1600" kern="1200" dirty="0">
          <a:solidFill>
            <a:schemeClr val="tx1"/>
          </a:solidFill>
          <a:latin typeface="+mn-lt"/>
          <a:ea typeface="+mn-ea"/>
          <a:cs typeface="+mn-cs"/>
        </a:defRPr>
      </a:lvl4pPr>
      <a:lvl5pPr marL="2057400" indent="-228600" algn="l" defTabSz="914400" rtl="0" eaLnBrk="1" latinLnBrk="0" hangingPunct="1">
        <a:lnSpc>
          <a:spcPct val="90000"/>
        </a:lnSpc>
        <a:spcBef>
          <a:spcPts val="500"/>
        </a:spcBef>
        <a:buClr>
          <a:srgbClr val="2E7A40"/>
        </a:buClr>
        <a:buFont typeface="Arial" panose="020B0604020202020204" pitchFamily="34" charset="0"/>
        <a:buChar char="•"/>
        <a:defRPr lang="en-IN" sz="1600" kern="1200" dirty="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chart" Target="../charts/chart2.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chart" Target="../charts/chart3.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24.xml.rels><?xml version="1.0" encoding="UTF-8" standalone="yes"?>
<Relationships xmlns="http://schemas.openxmlformats.org/package/2006/relationships"><Relationship Id="rId2" Type="http://schemas.openxmlformats.org/officeDocument/2006/relationships/comments" Target="../comments/comment1.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3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5.jpg"/><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jpg"/><Relationship Id="rId1" Type="http://schemas.openxmlformats.org/officeDocument/2006/relationships/slideLayout" Target="../slideLayouts/slideLayout7.xml"/><Relationship Id="rId4" Type="http://schemas.openxmlformats.org/officeDocument/2006/relationships/image" Target="../media/image28.jpg"/></Relationships>
</file>

<file path=ppt/slides/_rels/slide3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jpeg"/></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44.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jpg"/><Relationship Id="rId1" Type="http://schemas.openxmlformats.org/officeDocument/2006/relationships/slideLayout" Target="../slideLayouts/slideLayout9.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Layout" Target="../slideLayouts/slideLayout2.xml"/><Relationship Id="rId4" Type="http://schemas.openxmlformats.org/officeDocument/2006/relationships/image" Target="../media/image2.jpg"/></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Placeholder 16" title="Building image">
            <a:extLst>
              <a:ext uri="{FF2B5EF4-FFF2-40B4-BE49-F238E27FC236}">
                <a16:creationId xmlns:a16="http://schemas.microsoft.com/office/drawing/2014/main" id="{257F6BCE-75BB-4ECD-BEA5-21C36A9CC0E9}"/>
              </a:ext>
            </a:extLst>
          </p:cNvPr>
          <p:cNvPicPr>
            <a:picLocks noGrp="1" noChangeAspect="1"/>
          </p:cNvPicPr>
          <p:nvPr>
            <p:ph type="pic" sz="quarter" idx="13"/>
          </p:nvPr>
        </p:nvPicPr>
        <p:blipFill>
          <a:blip r:embed="rId2"/>
          <a:srcRect l="20784" r="20784"/>
          <a:stretch>
            <a:fillRect/>
          </a:stretch>
        </p:blipFill>
        <p:spPr/>
      </p:pic>
      <p:sp>
        <p:nvSpPr>
          <p:cNvPr id="2" name="Title 1">
            <a:extLst>
              <a:ext uri="{FF2B5EF4-FFF2-40B4-BE49-F238E27FC236}">
                <a16:creationId xmlns:a16="http://schemas.microsoft.com/office/drawing/2014/main" id="{3D638ACE-163E-40EB-A458-E794C67EA2A6}"/>
              </a:ext>
            </a:extLst>
          </p:cNvPr>
          <p:cNvSpPr>
            <a:spLocks noGrp="1"/>
          </p:cNvSpPr>
          <p:nvPr>
            <p:ph type="ctrTitle"/>
          </p:nvPr>
        </p:nvSpPr>
        <p:spPr>
          <a:xfrm>
            <a:off x="6178166" y="1215862"/>
            <a:ext cx="5742572" cy="2420584"/>
          </a:xfrm>
        </p:spPr>
        <p:txBody>
          <a:bodyPr>
            <a:normAutofit/>
          </a:bodyPr>
          <a:lstStyle/>
          <a:p>
            <a:r>
              <a:rPr lang="en-US">
                <a:cs typeface="Calibri"/>
              </a:rPr>
              <a:t>Pierce County Real-estate Price Analysis </a:t>
            </a:r>
          </a:p>
        </p:txBody>
      </p:sp>
      <p:sp>
        <p:nvSpPr>
          <p:cNvPr id="3" name="Subtitle 2">
            <a:extLst>
              <a:ext uri="{FF2B5EF4-FFF2-40B4-BE49-F238E27FC236}">
                <a16:creationId xmlns:a16="http://schemas.microsoft.com/office/drawing/2014/main" id="{5C9205DF-8F5E-49F7-B00E-6F58293F5130}"/>
              </a:ext>
            </a:extLst>
          </p:cNvPr>
          <p:cNvSpPr>
            <a:spLocks noGrp="1"/>
          </p:cNvSpPr>
          <p:nvPr>
            <p:ph type="subTitle" idx="1"/>
          </p:nvPr>
        </p:nvSpPr>
        <p:spPr/>
        <p:txBody>
          <a:bodyPr anchor="t"/>
          <a:lstStyle/>
          <a:p>
            <a:r>
              <a:rPr lang="en-US">
                <a:cs typeface="Calibri"/>
              </a:rPr>
              <a:t>Team Ames: </a:t>
            </a:r>
            <a:endParaRPr lang="en-US"/>
          </a:p>
          <a:p>
            <a:r>
              <a:rPr lang="en-US">
                <a:cs typeface="Calibri"/>
              </a:rPr>
              <a:t>Ankita, Lili, Shuai, Walt</a:t>
            </a:r>
            <a:endParaRPr lang="en-US"/>
          </a:p>
        </p:txBody>
      </p:sp>
      <p:sp>
        <p:nvSpPr>
          <p:cNvPr id="6" name="Hexagon 5" descr="Solid dark colored hexagon in the middle of image accent">
            <a:extLst>
              <a:ext uri="{FF2B5EF4-FFF2-40B4-BE49-F238E27FC236}">
                <a16:creationId xmlns:a16="http://schemas.microsoft.com/office/drawing/2014/main" id="{99F18A27-2A18-437D-BD66-8FE49E3584F9}"/>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351C4AFA-1D95-4D6C-AA37-40C9A3725CBA}"/>
              </a:ext>
            </a:extLst>
          </p:cNvPr>
          <p:cNvPicPr>
            <a:picLocks noChangeAspect="1"/>
          </p:cNvPicPr>
          <p:nvPr/>
        </p:nvPicPr>
        <p:blipFill rotWithShape="1">
          <a:blip r:embed="rId3"/>
          <a:srcRect l="23112" t="8153" r="23318" b="9544"/>
          <a:stretch/>
        </p:blipFill>
        <p:spPr>
          <a:xfrm>
            <a:off x="3141382" y="2778810"/>
            <a:ext cx="1484657" cy="1303421"/>
          </a:xfrm>
          <a:prstGeom prst="rect">
            <a:avLst/>
          </a:prstGeom>
        </p:spPr>
      </p:pic>
      <p:sp>
        <p:nvSpPr>
          <p:cNvPr id="4" name="TextBox 3">
            <a:extLst>
              <a:ext uri="{FF2B5EF4-FFF2-40B4-BE49-F238E27FC236}">
                <a16:creationId xmlns:a16="http://schemas.microsoft.com/office/drawing/2014/main" id="{8C531747-8E57-40DC-BA80-E6001092CEDA}"/>
              </a:ext>
            </a:extLst>
          </p:cNvPr>
          <p:cNvSpPr txBox="1"/>
          <p:nvPr/>
        </p:nvSpPr>
        <p:spPr>
          <a:xfrm>
            <a:off x="10053311" y="225425"/>
            <a:ext cx="1911677" cy="369332"/>
          </a:xfrm>
          <a:prstGeom prst="rect">
            <a:avLst/>
          </a:prstGeom>
          <a:noFill/>
        </p:spPr>
        <p:txBody>
          <a:bodyPr wrap="none" rtlCol="0">
            <a:spAutoFit/>
          </a:bodyPr>
          <a:lstStyle/>
          <a:p>
            <a:r>
              <a:rPr lang="en-US" b="1"/>
              <a:t>Final Presentation</a:t>
            </a:r>
          </a:p>
        </p:txBody>
      </p:sp>
    </p:spTree>
    <p:extLst>
      <p:ext uri="{BB962C8B-B14F-4D97-AF65-F5344CB8AC3E}">
        <p14:creationId xmlns:p14="http://schemas.microsoft.com/office/powerpoint/2010/main" val="39806997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10</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90159-E2D3-46A0-B9A9-466E1D586415}"/>
              </a:ext>
            </a:extLst>
          </p:cNvPr>
          <p:cNvSpPr txBox="1"/>
          <p:nvPr/>
        </p:nvSpPr>
        <p:spPr>
          <a:xfrm>
            <a:off x="875071" y="1459468"/>
            <a:ext cx="2771656" cy="523220"/>
          </a:xfrm>
          <a:prstGeom prst="rect">
            <a:avLst/>
          </a:prstGeom>
          <a:noFill/>
        </p:spPr>
        <p:txBody>
          <a:bodyPr wrap="none" rtlCol="0">
            <a:spAutoFit/>
          </a:bodyPr>
          <a:lstStyle/>
          <a:p>
            <a:r>
              <a:rPr lang="en-US" sz="2800" b="1">
                <a:solidFill>
                  <a:schemeClr val="accent6">
                    <a:lumMod val="75000"/>
                  </a:schemeClr>
                </a:solidFill>
              </a:rPr>
              <a:t>Data Description:</a:t>
            </a:r>
          </a:p>
        </p:txBody>
      </p:sp>
      <p:pic>
        <p:nvPicPr>
          <p:cNvPr id="5" name="Picture 5" descr="A close up of a map&#10;&#10;Description generated with very high confidence">
            <a:extLst>
              <a:ext uri="{FF2B5EF4-FFF2-40B4-BE49-F238E27FC236}">
                <a16:creationId xmlns:a16="http://schemas.microsoft.com/office/drawing/2014/main" id="{CAE4DE98-7C6B-4952-BD2D-E2BE9905EE53}"/>
              </a:ext>
            </a:extLst>
          </p:cNvPr>
          <p:cNvPicPr>
            <a:picLocks noChangeAspect="1"/>
          </p:cNvPicPr>
          <p:nvPr/>
        </p:nvPicPr>
        <p:blipFill>
          <a:blip r:embed="rId2"/>
          <a:stretch>
            <a:fillRect/>
          </a:stretch>
        </p:blipFill>
        <p:spPr>
          <a:xfrm>
            <a:off x="4594058" y="1724015"/>
            <a:ext cx="6753725" cy="4743472"/>
          </a:xfrm>
          <a:prstGeom prst="rect">
            <a:avLst/>
          </a:prstGeom>
        </p:spPr>
      </p:pic>
      <p:sp>
        <p:nvSpPr>
          <p:cNvPr id="6" name="TextBox 5">
            <a:extLst>
              <a:ext uri="{FF2B5EF4-FFF2-40B4-BE49-F238E27FC236}">
                <a16:creationId xmlns:a16="http://schemas.microsoft.com/office/drawing/2014/main" id="{2957C9CC-C756-479F-9534-5A8AEC23E40C}"/>
              </a:ext>
            </a:extLst>
          </p:cNvPr>
          <p:cNvSpPr txBox="1"/>
          <p:nvPr/>
        </p:nvSpPr>
        <p:spPr>
          <a:xfrm>
            <a:off x="947738" y="2085159"/>
            <a:ext cx="3278462" cy="369332"/>
          </a:xfrm>
          <a:prstGeom prst="rect">
            <a:avLst/>
          </a:prstGeom>
          <a:noFill/>
        </p:spPr>
        <p:txBody>
          <a:bodyPr wrap="none" rtlCol="0">
            <a:spAutoFit/>
          </a:bodyPr>
          <a:lstStyle/>
          <a:p>
            <a:r>
              <a:rPr lang="en-US" b="1"/>
              <a:t>Spatial Boundary</a:t>
            </a:r>
            <a:r>
              <a:rPr lang="en-US"/>
              <a:t>: Peirce County </a:t>
            </a:r>
          </a:p>
        </p:txBody>
      </p:sp>
    </p:spTree>
    <p:extLst>
      <p:ext uri="{BB962C8B-B14F-4D97-AF65-F5344CB8AC3E}">
        <p14:creationId xmlns:p14="http://schemas.microsoft.com/office/powerpoint/2010/main" val="19724649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11</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90159-E2D3-46A0-B9A9-466E1D586415}"/>
              </a:ext>
            </a:extLst>
          </p:cNvPr>
          <p:cNvSpPr txBox="1"/>
          <p:nvPr/>
        </p:nvSpPr>
        <p:spPr>
          <a:xfrm>
            <a:off x="875071" y="1459468"/>
            <a:ext cx="2771656" cy="523220"/>
          </a:xfrm>
          <a:prstGeom prst="rect">
            <a:avLst/>
          </a:prstGeom>
          <a:noFill/>
        </p:spPr>
        <p:txBody>
          <a:bodyPr wrap="none" rtlCol="0">
            <a:spAutoFit/>
          </a:bodyPr>
          <a:lstStyle/>
          <a:p>
            <a:r>
              <a:rPr lang="en-US" sz="2800" b="1">
                <a:solidFill>
                  <a:schemeClr val="accent6">
                    <a:lumMod val="75000"/>
                  </a:schemeClr>
                </a:solidFill>
              </a:rPr>
              <a:t>Data Description:</a:t>
            </a:r>
          </a:p>
        </p:txBody>
      </p:sp>
      <p:sp>
        <p:nvSpPr>
          <p:cNvPr id="6" name="TextBox 5">
            <a:extLst>
              <a:ext uri="{FF2B5EF4-FFF2-40B4-BE49-F238E27FC236}">
                <a16:creationId xmlns:a16="http://schemas.microsoft.com/office/drawing/2014/main" id="{2957C9CC-C756-479F-9534-5A8AEC23E40C}"/>
              </a:ext>
            </a:extLst>
          </p:cNvPr>
          <p:cNvSpPr txBox="1"/>
          <p:nvPr/>
        </p:nvSpPr>
        <p:spPr>
          <a:xfrm>
            <a:off x="947738" y="2085159"/>
            <a:ext cx="3748783" cy="369332"/>
          </a:xfrm>
          <a:prstGeom prst="rect">
            <a:avLst/>
          </a:prstGeom>
          <a:noFill/>
        </p:spPr>
        <p:txBody>
          <a:bodyPr wrap="none" rtlCol="0">
            <a:spAutoFit/>
          </a:bodyPr>
          <a:lstStyle/>
          <a:p>
            <a:r>
              <a:rPr lang="en-US" b="1"/>
              <a:t>Date Rage</a:t>
            </a:r>
            <a:r>
              <a:rPr lang="en-US"/>
              <a:t>: Most data are up to 2019  </a:t>
            </a:r>
          </a:p>
        </p:txBody>
      </p:sp>
      <p:graphicFrame>
        <p:nvGraphicFramePr>
          <p:cNvPr id="8" name="Table 7">
            <a:extLst>
              <a:ext uri="{FF2B5EF4-FFF2-40B4-BE49-F238E27FC236}">
                <a16:creationId xmlns:a16="http://schemas.microsoft.com/office/drawing/2014/main" id="{3780BDD3-FAC2-42AD-A393-9E115BBE15AA}"/>
              </a:ext>
            </a:extLst>
          </p:cNvPr>
          <p:cNvGraphicFramePr>
            <a:graphicFrameLocks noGrp="1"/>
          </p:cNvGraphicFramePr>
          <p:nvPr>
            <p:extLst>
              <p:ext uri="{D42A27DB-BD31-4B8C-83A1-F6EECF244321}">
                <p14:modId xmlns:p14="http://schemas.microsoft.com/office/powerpoint/2010/main" val="2555262589"/>
              </p:ext>
            </p:extLst>
          </p:nvPr>
        </p:nvGraphicFramePr>
        <p:xfrm>
          <a:off x="5199798" y="1828800"/>
          <a:ext cx="6402267" cy="4709652"/>
        </p:xfrm>
        <a:graphic>
          <a:graphicData uri="http://schemas.openxmlformats.org/drawingml/2006/table">
            <a:tbl>
              <a:tblPr firstRow="1" firstCol="1" bandRow="1"/>
              <a:tblGrid>
                <a:gridCol w="4128948">
                  <a:extLst>
                    <a:ext uri="{9D8B030D-6E8A-4147-A177-3AD203B41FA5}">
                      <a16:colId xmlns:a16="http://schemas.microsoft.com/office/drawing/2014/main" val="4272327071"/>
                    </a:ext>
                  </a:extLst>
                </a:gridCol>
                <a:gridCol w="2273319">
                  <a:extLst>
                    <a:ext uri="{9D8B030D-6E8A-4147-A177-3AD203B41FA5}">
                      <a16:colId xmlns:a16="http://schemas.microsoft.com/office/drawing/2014/main" val="3932512781"/>
                    </a:ext>
                  </a:extLst>
                </a:gridCol>
              </a:tblGrid>
              <a:tr h="343102">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Data set</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Date Range</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extLst>
                  <a:ext uri="{0D108BD9-81ED-4DB2-BD59-A6C34878D82A}">
                    <a16:rowId xmlns:a16="http://schemas.microsoft.com/office/drawing/2014/main" val="2410364541"/>
                  </a:ext>
                </a:extLst>
              </a:tr>
              <a:tr h="491209">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Appraisal Account (based on “appraisal date”)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2011-09-12 ~ 2019-06-25</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052458870"/>
                  </a:ext>
                </a:extLst>
              </a:tr>
              <a:tr h="491209">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Seg merge (based on the “completed date”)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1991-07-11 ~ 2019-06-12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816921719"/>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Tax Account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30317269"/>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Tax Description</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76848509"/>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920168219"/>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 Builtas (based on “year built”)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1861 ~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524421841"/>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 Details</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4125435887"/>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Land Attribute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702022104"/>
                  </a:ext>
                </a:extLst>
              </a:tr>
              <a:tr h="491209">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Sale (based on “sale date”)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1997-01-01 ~ 2019-06-04</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654301226"/>
                  </a:ext>
                </a:extLst>
              </a:tr>
              <a:tr h="491209">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Crime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2018-06-01 ~ 2019-05-31</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656734239"/>
                  </a:ext>
                </a:extLst>
              </a:tr>
              <a:tr h="343102">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GIS Data</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Up to 2019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2206403880"/>
                  </a:ext>
                </a:extLst>
              </a:tr>
            </a:tbl>
          </a:graphicData>
        </a:graphic>
      </p:graphicFrame>
      <p:sp>
        <p:nvSpPr>
          <p:cNvPr id="9" name="TextBox 8">
            <a:extLst>
              <a:ext uri="{FF2B5EF4-FFF2-40B4-BE49-F238E27FC236}">
                <a16:creationId xmlns:a16="http://schemas.microsoft.com/office/drawing/2014/main" id="{348F8561-40C6-457C-B9D0-17059012A3E2}"/>
              </a:ext>
            </a:extLst>
          </p:cNvPr>
          <p:cNvSpPr txBox="1"/>
          <p:nvPr/>
        </p:nvSpPr>
        <p:spPr>
          <a:xfrm>
            <a:off x="875071" y="2859487"/>
            <a:ext cx="3893574" cy="1200329"/>
          </a:xfrm>
          <a:prstGeom prst="rect">
            <a:avLst/>
          </a:prstGeom>
          <a:noFill/>
        </p:spPr>
        <p:txBody>
          <a:bodyPr wrap="square" rtlCol="0">
            <a:spAutoFit/>
          </a:bodyPr>
          <a:lstStyle/>
          <a:p>
            <a:r>
              <a:rPr lang="en-US" b="1"/>
              <a:t>Assumption to crime data: </a:t>
            </a:r>
          </a:p>
          <a:p>
            <a:r>
              <a:rPr lang="en-US"/>
              <a:t>Crime number of 2018 is same with the crime number of the time frame of mid 2018 to mid 2019</a:t>
            </a:r>
          </a:p>
        </p:txBody>
      </p:sp>
      <p:grpSp>
        <p:nvGrpSpPr>
          <p:cNvPr id="22" name="Group 21">
            <a:extLst>
              <a:ext uri="{FF2B5EF4-FFF2-40B4-BE49-F238E27FC236}">
                <a16:creationId xmlns:a16="http://schemas.microsoft.com/office/drawing/2014/main" id="{9305AF43-126C-4CA8-8556-0CFAA0B33117}"/>
              </a:ext>
            </a:extLst>
          </p:cNvPr>
          <p:cNvGrpSpPr/>
          <p:nvPr/>
        </p:nvGrpSpPr>
        <p:grpSpPr>
          <a:xfrm>
            <a:off x="441830" y="4441673"/>
            <a:ext cx="2935629" cy="378343"/>
            <a:chOff x="441830" y="4441673"/>
            <a:chExt cx="2935629" cy="378343"/>
          </a:xfrm>
        </p:grpSpPr>
        <p:cxnSp>
          <p:nvCxnSpPr>
            <p:cNvPr id="11" name="Straight Arrow Connector 10">
              <a:extLst>
                <a:ext uri="{FF2B5EF4-FFF2-40B4-BE49-F238E27FC236}">
                  <a16:creationId xmlns:a16="http://schemas.microsoft.com/office/drawing/2014/main" id="{8CD701CA-E84D-4D6F-9A21-6EE68BA89FFD}"/>
                </a:ext>
              </a:extLst>
            </p:cNvPr>
            <p:cNvCxnSpPr>
              <a:cxnSpLocks/>
            </p:cNvCxnSpPr>
            <p:nvPr/>
          </p:nvCxnSpPr>
          <p:spPr>
            <a:xfrm>
              <a:off x="947738" y="4817806"/>
              <a:ext cx="1874120" cy="0"/>
            </a:xfrm>
            <a:prstGeom prst="straightConnector1">
              <a:avLst/>
            </a:prstGeom>
            <a:ln>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21" name="Group 20">
              <a:extLst>
                <a:ext uri="{FF2B5EF4-FFF2-40B4-BE49-F238E27FC236}">
                  <a16:creationId xmlns:a16="http://schemas.microsoft.com/office/drawing/2014/main" id="{B0C4A222-786E-448E-AD47-19280466B0B7}"/>
                </a:ext>
              </a:extLst>
            </p:cNvPr>
            <p:cNvGrpSpPr/>
            <p:nvPr/>
          </p:nvGrpSpPr>
          <p:grpSpPr>
            <a:xfrm>
              <a:off x="441830" y="4441673"/>
              <a:ext cx="2935629" cy="378343"/>
              <a:chOff x="441830" y="4402345"/>
              <a:chExt cx="2935629" cy="378343"/>
            </a:xfrm>
          </p:grpSpPr>
          <p:sp>
            <p:nvSpPr>
              <p:cNvPr id="15" name="TextBox 14">
                <a:extLst>
                  <a:ext uri="{FF2B5EF4-FFF2-40B4-BE49-F238E27FC236}">
                    <a16:creationId xmlns:a16="http://schemas.microsoft.com/office/drawing/2014/main" id="{2897C719-5F0A-4D38-A1B0-B3EECEA4A111}"/>
                  </a:ext>
                </a:extLst>
              </p:cNvPr>
              <p:cNvSpPr txBox="1"/>
              <p:nvPr/>
            </p:nvSpPr>
            <p:spPr>
              <a:xfrm>
                <a:off x="441830" y="4411356"/>
                <a:ext cx="1011815" cy="369332"/>
              </a:xfrm>
              <a:prstGeom prst="rect">
                <a:avLst/>
              </a:prstGeom>
              <a:noFill/>
            </p:spPr>
            <p:txBody>
              <a:bodyPr wrap="none" rtlCol="0">
                <a:spAutoFit/>
              </a:bodyPr>
              <a:lstStyle/>
              <a:p>
                <a:r>
                  <a:rPr lang="en-US"/>
                  <a:t>Jan 2018</a:t>
                </a:r>
              </a:p>
            </p:txBody>
          </p:sp>
          <p:sp>
            <p:nvSpPr>
              <p:cNvPr id="16" name="TextBox 15">
                <a:extLst>
                  <a:ext uri="{FF2B5EF4-FFF2-40B4-BE49-F238E27FC236}">
                    <a16:creationId xmlns:a16="http://schemas.microsoft.com/office/drawing/2014/main" id="{E3A17E9C-5C59-4CC6-8054-236634499D59}"/>
                  </a:ext>
                </a:extLst>
              </p:cNvPr>
              <p:cNvSpPr txBox="1"/>
              <p:nvPr/>
            </p:nvSpPr>
            <p:spPr>
              <a:xfrm>
                <a:off x="2315950" y="4402345"/>
                <a:ext cx="1061509" cy="369332"/>
              </a:xfrm>
              <a:prstGeom prst="rect">
                <a:avLst/>
              </a:prstGeom>
              <a:noFill/>
            </p:spPr>
            <p:txBody>
              <a:bodyPr wrap="none" rtlCol="0">
                <a:spAutoFit/>
              </a:bodyPr>
              <a:lstStyle/>
              <a:p>
                <a:r>
                  <a:rPr lang="en-US"/>
                  <a:t>Dec 2018</a:t>
                </a:r>
              </a:p>
            </p:txBody>
          </p:sp>
        </p:grpSp>
      </p:grpSp>
      <p:grpSp>
        <p:nvGrpSpPr>
          <p:cNvPr id="20" name="Group 19">
            <a:extLst>
              <a:ext uri="{FF2B5EF4-FFF2-40B4-BE49-F238E27FC236}">
                <a16:creationId xmlns:a16="http://schemas.microsoft.com/office/drawing/2014/main" id="{D0259237-27DE-40A2-BFE3-B16363A782D5}"/>
              </a:ext>
            </a:extLst>
          </p:cNvPr>
          <p:cNvGrpSpPr/>
          <p:nvPr/>
        </p:nvGrpSpPr>
        <p:grpSpPr>
          <a:xfrm>
            <a:off x="1403950" y="5302354"/>
            <a:ext cx="2816791" cy="375775"/>
            <a:chOff x="1453645" y="5302354"/>
            <a:chExt cx="2816791" cy="375775"/>
          </a:xfrm>
        </p:grpSpPr>
        <p:cxnSp>
          <p:nvCxnSpPr>
            <p:cNvPr id="14" name="Straight Arrow Connector 13">
              <a:extLst>
                <a:ext uri="{FF2B5EF4-FFF2-40B4-BE49-F238E27FC236}">
                  <a16:creationId xmlns:a16="http://schemas.microsoft.com/office/drawing/2014/main" id="{B3594C24-F1A8-4110-8701-795EAB5AC566}"/>
                </a:ext>
              </a:extLst>
            </p:cNvPr>
            <p:cNvCxnSpPr>
              <a:cxnSpLocks/>
            </p:cNvCxnSpPr>
            <p:nvPr/>
          </p:nvCxnSpPr>
          <p:spPr>
            <a:xfrm>
              <a:off x="1884798" y="5678129"/>
              <a:ext cx="1874120" cy="0"/>
            </a:xfrm>
            <a:prstGeom prst="straightConnector1">
              <a:avLst/>
            </a:prstGeom>
            <a:ln>
              <a:headEnd type="arrow" w="lg" len="sm"/>
              <a:tailEnd type="arrow" w="lg" len="sm"/>
            </a:ln>
          </p:spPr>
          <p:style>
            <a:lnRef idx="1">
              <a:schemeClr val="accent1"/>
            </a:lnRef>
            <a:fillRef idx="0">
              <a:schemeClr val="accent1"/>
            </a:fillRef>
            <a:effectRef idx="0">
              <a:schemeClr val="accent1"/>
            </a:effectRef>
            <a:fontRef idx="minor">
              <a:schemeClr val="tx1"/>
            </a:fontRef>
          </p:style>
        </p:cxnSp>
        <p:grpSp>
          <p:nvGrpSpPr>
            <p:cNvPr id="19" name="Group 18">
              <a:extLst>
                <a:ext uri="{FF2B5EF4-FFF2-40B4-BE49-F238E27FC236}">
                  <a16:creationId xmlns:a16="http://schemas.microsoft.com/office/drawing/2014/main" id="{89907F2A-BB0D-4DA1-A4FF-C1A5A23A0300}"/>
                </a:ext>
              </a:extLst>
            </p:cNvPr>
            <p:cNvGrpSpPr/>
            <p:nvPr/>
          </p:nvGrpSpPr>
          <p:grpSpPr>
            <a:xfrm>
              <a:off x="1453645" y="5302354"/>
              <a:ext cx="2816791" cy="369878"/>
              <a:chOff x="1453645" y="5213866"/>
              <a:chExt cx="2816791" cy="369878"/>
            </a:xfrm>
          </p:grpSpPr>
          <p:sp>
            <p:nvSpPr>
              <p:cNvPr id="17" name="TextBox 16">
                <a:extLst>
                  <a:ext uri="{FF2B5EF4-FFF2-40B4-BE49-F238E27FC236}">
                    <a16:creationId xmlns:a16="http://schemas.microsoft.com/office/drawing/2014/main" id="{B9176C9F-EFF7-458C-B044-EE977EDE3D34}"/>
                  </a:ext>
                </a:extLst>
              </p:cNvPr>
              <p:cNvSpPr txBox="1"/>
              <p:nvPr/>
            </p:nvSpPr>
            <p:spPr>
              <a:xfrm>
                <a:off x="1453645" y="5214412"/>
                <a:ext cx="1023037" cy="369332"/>
              </a:xfrm>
              <a:prstGeom prst="rect">
                <a:avLst/>
              </a:prstGeom>
              <a:noFill/>
            </p:spPr>
            <p:txBody>
              <a:bodyPr wrap="none" rtlCol="0">
                <a:spAutoFit/>
              </a:bodyPr>
              <a:lstStyle/>
              <a:p>
                <a:r>
                  <a:rPr lang="en-US"/>
                  <a:t>Jun 2018</a:t>
                </a:r>
              </a:p>
            </p:txBody>
          </p:sp>
          <p:sp>
            <p:nvSpPr>
              <p:cNvPr id="18" name="TextBox 17">
                <a:extLst>
                  <a:ext uri="{FF2B5EF4-FFF2-40B4-BE49-F238E27FC236}">
                    <a16:creationId xmlns:a16="http://schemas.microsoft.com/office/drawing/2014/main" id="{4E2D9E48-22C1-4C45-80BA-04C2B5955641}"/>
                  </a:ext>
                </a:extLst>
              </p:cNvPr>
              <p:cNvSpPr txBox="1"/>
              <p:nvPr/>
            </p:nvSpPr>
            <p:spPr>
              <a:xfrm>
                <a:off x="3247399" y="5213866"/>
                <a:ext cx="1023037" cy="369332"/>
              </a:xfrm>
              <a:prstGeom prst="rect">
                <a:avLst/>
              </a:prstGeom>
              <a:noFill/>
            </p:spPr>
            <p:txBody>
              <a:bodyPr wrap="none" rtlCol="0">
                <a:spAutoFit/>
              </a:bodyPr>
              <a:lstStyle/>
              <a:p>
                <a:r>
                  <a:rPr lang="en-US"/>
                  <a:t>Jun 2019</a:t>
                </a:r>
              </a:p>
            </p:txBody>
          </p:sp>
        </p:grpSp>
      </p:grpSp>
      <p:cxnSp>
        <p:nvCxnSpPr>
          <p:cNvPr id="24" name="Straight Connector 23">
            <a:extLst>
              <a:ext uri="{FF2B5EF4-FFF2-40B4-BE49-F238E27FC236}">
                <a16:creationId xmlns:a16="http://schemas.microsoft.com/office/drawing/2014/main" id="{33E1D647-798A-419B-8821-97D1227FC7C7}"/>
              </a:ext>
            </a:extLst>
          </p:cNvPr>
          <p:cNvCxnSpPr>
            <a:cxnSpLocks/>
          </p:cNvCxnSpPr>
          <p:nvPr/>
        </p:nvCxnSpPr>
        <p:spPr>
          <a:xfrm>
            <a:off x="1835103" y="4896465"/>
            <a:ext cx="0" cy="405889"/>
          </a:xfrm>
          <a:prstGeom prst="line">
            <a:avLst/>
          </a:prstGeom>
          <a:ln>
            <a:solidFill>
              <a:srgbClr val="FF0000"/>
            </a:solidFill>
            <a:tailEnd type="arrow" w="lg" len="sm"/>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7B0225E5-2024-4E34-8F4E-117167820D15}"/>
              </a:ext>
            </a:extLst>
          </p:cNvPr>
          <p:cNvSpPr txBox="1"/>
          <p:nvPr/>
        </p:nvSpPr>
        <p:spPr>
          <a:xfrm rot="2307762">
            <a:off x="2460828" y="4900474"/>
            <a:ext cx="565215" cy="584775"/>
          </a:xfrm>
          <a:prstGeom prst="rect">
            <a:avLst/>
          </a:prstGeom>
          <a:noFill/>
        </p:spPr>
        <p:txBody>
          <a:bodyPr wrap="square" rtlCol="0">
            <a:spAutoFit/>
          </a:bodyPr>
          <a:lstStyle/>
          <a:p>
            <a:pPr algn="ctr"/>
            <a:r>
              <a:rPr lang="en-US" sz="3200">
                <a:solidFill>
                  <a:srgbClr val="FF6600"/>
                </a:solidFill>
              </a:rPr>
              <a:t>=</a:t>
            </a:r>
          </a:p>
        </p:txBody>
      </p:sp>
    </p:spTree>
    <p:extLst>
      <p:ext uri="{BB962C8B-B14F-4D97-AF65-F5344CB8AC3E}">
        <p14:creationId xmlns:p14="http://schemas.microsoft.com/office/powerpoint/2010/main" val="40394764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12</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90159-E2D3-46A0-B9A9-466E1D586415}"/>
              </a:ext>
            </a:extLst>
          </p:cNvPr>
          <p:cNvSpPr txBox="1"/>
          <p:nvPr/>
        </p:nvSpPr>
        <p:spPr>
          <a:xfrm>
            <a:off x="875071" y="1459468"/>
            <a:ext cx="2771656" cy="523220"/>
          </a:xfrm>
          <a:prstGeom prst="rect">
            <a:avLst/>
          </a:prstGeom>
          <a:noFill/>
        </p:spPr>
        <p:txBody>
          <a:bodyPr wrap="none" rtlCol="0">
            <a:spAutoFit/>
          </a:bodyPr>
          <a:lstStyle/>
          <a:p>
            <a:r>
              <a:rPr lang="en-US" sz="2800" b="1">
                <a:solidFill>
                  <a:schemeClr val="accent6">
                    <a:lumMod val="75000"/>
                  </a:schemeClr>
                </a:solidFill>
              </a:rPr>
              <a:t>Data Description:</a:t>
            </a:r>
          </a:p>
        </p:txBody>
      </p:sp>
      <p:sp>
        <p:nvSpPr>
          <p:cNvPr id="6" name="TextBox 5">
            <a:extLst>
              <a:ext uri="{FF2B5EF4-FFF2-40B4-BE49-F238E27FC236}">
                <a16:creationId xmlns:a16="http://schemas.microsoft.com/office/drawing/2014/main" id="{2957C9CC-C756-479F-9534-5A8AEC23E40C}"/>
              </a:ext>
            </a:extLst>
          </p:cNvPr>
          <p:cNvSpPr txBox="1"/>
          <p:nvPr/>
        </p:nvSpPr>
        <p:spPr>
          <a:xfrm>
            <a:off x="947739" y="2085159"/>
            <a:ext cx="3791410" cy="646331"/>
          </a:xfrm>
          <a:prstGeom prst="rect">
            <a:avLst/>
          </a:prstGeom>
          <a:noFill/>
        </p:spPr>
        <p:txBody>
          <a:bodyPr wrap="square" rtlCol="0">
            <a:spAutoFit/>
          </a:bodyPr>
          <a:lstStyle/>
          <a:p>
            <a:r>
              <a:rPr lang="en-US" b="1"/>
              <a:t>Date Size</a:t>
            </a:r>
            <a:r>
              <a:rPr lang="en-US"/>
              <a:t>: Improvement Details is the largest data set</a:t>
            </a:r>
          </a:p>
        </p:txBody>
      </p:sp>
      <p:graphicFrame>
        <p:nvGraphicFramePr>
          <p:cNvPr id="7" name="Table 6">
            <a:extLst>
              <a:ext uri="{FF2B5EF4-FFF2-40B4-BE49-F238E27FC236}">
                <a16:creationId xmlns:a16="http://schemas.microsoft.com/office/drawing/2014/main" id="{891E3781-6794-4639-BB7C-F88BE7F16029}"/>
              </a:ext>
            </a:extLst>
          </p:cNvPr>
          <p:cNvGraphicFramePr>
            <a:graphicFrameLocks noGrp="1"/>
          </p:cNvGraphicFramePr>
          <p:nvPr>
            <p:extLst>
              <p:ext uri="{D42A27DB-BD31-4B8C-83A1-F6EECF244321}">
                <p14:modId xmlns:p14="http://schemas.microsoft.com/office/powerpoint/2010/main" val="3884616415"/>
              </p:ext>
            </p:extLst>
          </p:nvPr>
        </p:nvGraphicFramePr>
        <p:xfrm>
          <a:off x="5181600" y="1828801"/>
          <a:ext cx="6568568" cy="4527538"/>
        </p:xfrm>
        <a:graphic>
          <a:graphicData uri="http://schemas.openxmlformats.org/drawingml/2006/table">
            <a:tbl>
              <a:tblPr firstRow="1" firstCol="1" bandRow="1"/>
              <a:tblGrid>
                <a:gridCol w="2147417">
                  <a:extLst>
                    <a:ext uri="{9D8B030D-6E8A-4147-A177-3AD203B41FA5}">
                      <a16:colId xmlns:a16="http://schemas.microsoft.com/office/drawing/2014/main" val="2323257"/>
                    </a:ext>
                  </a:extLst>
                </a:gridCol>
                <a:gridCol w="1452664">
                  <a:extLst>
                    <a:ext uri="{9D8B030D-6E8A-4147-A177-3AD203B41FA5}">
                      <a16:colId xmlns:a16="http://schemas.microsoft.com/office/drawing/2014/main" val="573857598"/>
                    </a:ext>
                  </a:extLst>
                </a:gridCol>
                <a:gridCol w="1452664">
                  <a:extLst>
                    <a:ext uri="{9D8B030D-6E8A-4147-A177-3AD203B41FA5}">
                      <a16:colId xmlns:a16="http://schemas.microsoft.com/office/drawing/2014/main" val="2953456512"/>
                    </a:ext>
                  </a:extLst>
                </a:gridCol>
                <a:gridCol w="1515823">
                  <a:extLst>
                    <a:ext uri="{9D8B030D-6E8A-4147-A177-3AD203B41FA5}">
                      <a16:colId xmlns:a16="http://schemas.microsoft.com/office/drawing/2014/main" val="4115163382"/>
                    </a:ext>
                  </a:extLst>
                </a:gridCol>
              </a:tblGrid>
              <a:tr h="521404">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Table</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Columns/Fields</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Rows</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tc>
                  <a:txBody>
                    <a:bodyPr/>
                    <a:lstStyle/>
                    <a:p>
                      <a:pPr marL="0" marR="0" algn="ctr">
                        <a:lnSpc>
                          <a:spcPct val="107000"/>
                        </a:lnSpc>
                        <a:spcBef>
                          <a:spcPts val="0"/>
                        </a:spcBef>
                        <a:spcAft>
                          <a:spcPts val="800"/>
                        </a:spcAft>
                      </a:pPr>
                      <a:r>
                        <a:rPr lang="en-US" sz="1200" b="1">
                          <a:effectLst/>
                          <a:latin typeface="Times New Roman" panose="02020603050405020304" pitchFamily="18" charset="0"/>
                          <a:ea typeface="Times New Roman" panose="02020603050405020304" pitchFamily="18" charset="0"/>
                        </a:rPr>
                        <a:t>Flat File Size</a:t>
                      </a:r>
                      <a:endParaRPr lang="en-US" sz="1100" b="1">
                        <a:effectLst/>
                        <a:latin typeface="Calibri" panose="020F0502020204030204" pitchFamily="34" charset="0"/>
                        <a:ea typeface="Calibri" panose="020F0502020204030204" pitchFamily="34" charset="0"/>
                      </a:endParaRPr>
                    </a:p>
                  </a:txBody>
                  <a:tcPr marL="68580" marR="68580" marT="0" marB="0" anchor="ctr">
                    <a:lnL>
                      <a:noFill/>
                    </a:lnL>
                    <a:lnR>
                      <a:noFill/>
                    </a:lnR>
                    <a:lnT w="12700" cap="flat" cmpd="sng" algn="ctr">
                      <a:solidFill>
                        <a:srgbClr val="7F7F7F"/>
                      </a:solidFill>
                      <a:prstDash val="solid"/>
                      <a:round/>
                      <a:headEnd type="none" w="med" len="med"/>
                      <a:tailEnd type="none" w="med" len="med"/>
                    </a:lnT>
                    <a:lnB>
                      <a:noFill/>
                    </a:lnB>
                  </a:tcPr>
                </a:tc>
                <a:extLst>
                  <a:ext uri="{0D108BD9-81ED-4DB2-BD59-A6C34878D82A}">
                    <a16:rowId xmlns:a16="http://schemas.microsoft.com/office/drawing/2014/main" val="2328690377"/>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Appraisal Account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24</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331342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58.5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727818961"/>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Seg merge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6</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170439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6.9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096958329"/>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Tax Account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28</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328297</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55.8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40721840"/>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Tax Description</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5199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78.0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3741923411"/>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25</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346979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38.1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232413727"/>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 Builtas</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26</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344252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42.9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532299571"/>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Improvement Details</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228644</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93.8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60157432"/>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Land Attribute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552542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21.7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2668304291"/>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Sale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524625</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65.5 MB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1279964988"/>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Crime</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39</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7.92 KB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a:noFill/>
                    </a:lnB>
                  </a:tcPr>
                </a:tc>
                <a:extLst>
                  <a:ext uri="{0D108BD9-81ED-4DB2-BD59-A6C34878D82A}">
                    <a16:rowId xmlns:a16="http://schemas.microsoft.com/office/drawing/2014/main" val="606253139"/>
                  </a:ext>
                </a:extLst>
              </a:tr>
              <a:tr h="364194">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GIS Data</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12</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13587</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tc>
                  <a:txBody>
                    <a:bodyPr/>
                    <a:lstStyle/>
                    <a:p>
                      <a:pPr marL="0" marR="0" algn="ctr">
                        <a:lnSpc>
                          <a:spcPct val="107000"/>
                        </a:lnSpc>
                        <a:spcBef>
                          <a:spcPts val="0"/>
                        </a:spcBef>
                        <a:spcAft>
                          <a:spcPts val="800"/>
                        </a:spcAft>
                      </a:pPr>
                      <a:r>
                        <a:rPr lang="en-US" sz="1200">
                          <a:effectLst/>
                          <a:latin typeface="Times New Roman" panose="02020603050405020304" pitchFamily="18" charset="0"/>
                          <a:ea typeface="Times New Roman" panose="02020603050405020304" pitchFamily="18" charset="0"/>
                        </a:rPr>
                        <a:t>483 KB</a:t>
                      </a:r>
                      <a:endParaRPr lang="en-US" sz="1100">
                        <a:effectLst/>
                        <a:latin typeface="Calibri" panose="020F0502020204030204" pitchFamily="34" charset="0"/>
                        <a:ea typeface="Calibri" panose="020F0502020204030204" pitchFamily="34" charset="0"/>
                      </a:endParaRPr>
                    </a:p>
                  </a:txBody>
                  <a:tcPr marL="68580" marR="68580" marT="0" marB="0" anchor="ctr">
                    <a:lnL>
                      <a:noFill/>
                    </a:lnL>
                    <a:lnR>
                      <a:noFill/>
                    </a:lnR>
                    <a:lnT>
                      <a:noFill/>
                    </a:lnT>
                    <a:lnB w="12700" cap="flat" cmpd="sng" algn="ctr">
                      <a:solidFill>
                        <a:srgbClr val="7F7F7F"/>
                      </a:solidFill>
                      <a:prstDash val="solid"/>
                      <a:round/>
                      <a:headEnd type="none" w="med" len="med"/>
                      <a:tailEnd type="none" w="med" len="med"/>
                    </a:lnB>
                  </a:tcPr>
                </a:tc>
                <a:extLst>
                  <a:ext uri="{0D108BD9-81ED-4DB2-BD59-A6C34878D82A}">
                    <a16:rowId xmlns:a16="http://schemas.microsoft.com/office/drawing/2014/main" val="1187495388"/>
                  </a:ext>
                </a:extLst>
              </a:tr>
            </a:tbl>
          </a:graphicData>
        </a:graphic>
      </p:graphicFrame>
    </p:spTree>
    <p:extLst>
      <p:ext uri="{BB962C8B-B14F-4D97-AF65-F5344CB8AC3E}">
        <p14:creationId xmlns:p14="http://schemas.microsoft.com/office/powerpoint/2010/main" val="38855285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image29.png">
            <a:extLst>
              <a:ext uri="{FF2B5EF4-FFF2-40B4-BE49-F238E27FC236}">
                <a16:creationId xmlns:a16="http://schemas.microsoft.com/office/drawing/2014/main" id="{4484F13C-3343-4B0E-8DE3-4C8A10276397}"/>
              </a:ext>
            </a:extLst>
          </p:cNvPr>
          <p:cNvPicPr/>
          <p:nvPr/>
        </p:nvPicPr>
        <p:blipFill>
          <a:blip r:embed="rId2"/>
          <a:srcRect/>
          <a:stretch>
            <a:fillRect/>
          </a:stretch>
        </p:blipFill>
        <p:spPr>
          <a:xfrm>
            <a:off x="4673538" y="1828800"/>
            <a:ext cx="6351378" cy="4790676"/>
          </a:xfrm>
          <a:prstGeom prst="rect">
            <a:avLst/>
          </a:prstGeom>
          <a:ln/>
        </p:spPr>
      </p:pic>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13</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90159-E2D3-46A0-B9A9-466E1D586415}"/>
              </a:ext>
            </a:extLst>
          </p:cNvPr>
          <p:cNvSpPr txBox="1"/>
          <p:nvPr/>
        </p:nvSpPr>
        <p:spPr>
          <a:xfrm>
            <a:off x="875071" y="1459468"/>
            <a:ext cx="2771656" cy="523220"/>
          </a:xfrm>
          <a:prstGeom prst="rect">
            <a:avLst/>
          </a:prstGeom>
          <a:noFill/>
        </p:spPr>
        <p:txBody>
          <a:bodyPr wrap="none" rtlCol="0">
            <a:spAutoFit/>
          </a:bodyPr>
          <a:lstStyle/>
          <a:p>
            <a:r>
              <a:rPr lang="en-US" sz="2800" b="1">
                <a:solidFill>
                  <a:schemeClr val="accent6">
                    <a:lumMod val="75000"/>
                  </a:schemeClr>
                </a:solidFill>
              </a:rPr>
              <a:t>Data Description:</a:t>
            </a:r>
          </a:p>
        </p:txBody>
      </p:sp>
      <p:sp>
        <p:nvSpPr>
          <p:cNvPr id="6" name="TextBox 5">
            <a:extLst>
              <a:ext uri="{FF2B5EF4-FFF2-40B4-BE49-F238E27FC236}">
                <a16:creationId xmlns:a16="http://schemas.microsoft.com/office/drawing/2014/main" id="{2957C9CC-C756-479F-9534-5A8AEC23E40C}"/>
              </a:ext>
            </a:extLst>
          </p:cNvPr>
          <p:cNvSpPr txBox="1"/>
          <p:nvPr/>
        </p:nvSpPr>
        <p:spPr>
          <a:xfrm>
            <a:off x="947738" y="2085159"/>
            <a:ext cx="3241657" cy="369332"/>
          </a:xfrm>
          <a:prstGeom prst="rect">
            <a:avLst/>
          </a:prstGeom>
          <a:noFill/>
        </p:spPr>
        <p:txBody>
          <a:bodyPr wrap="none" rtlCol="0">
            <a:spAutoFit/>
          </a:bodyPr>
          <a:lstStyle/>
          <a:p>
            <a:r>
              <a:rPr lang="en-US" b="1"/>
              <a:t>Date Size</a:t>
            </a:r>
            <a:r>
              <a:rPr lang="en-US"/>
              <a:t>: Improvement Details  </a:t>
            </a:r>
          </a:p>
        </p:txBody>
      </p:sp>
      <p:sp>
        <p:nvSpPr>
          <p:cNvPr id="5" name="Rectangle 4">
            <a:extLst>
              <a:ext uri="{FF2B5EF4-FFF2-40B4-BE49-F238E27FC236}">
                <a16:creationId xmlns:a16="http://schemas.microsoft.com/office/drawing/2014/main" id="{6093A4CC-2C32-40B9-81EB-256B882579A1}"/>
              </a:ext>
            </a:extLst>
          </p:cNvPr>
          <p:cNvSpPr/>
          <p:nvPr/>
        </p:nvSpPr>
        <p:spPr>
          <a:xfrm>
            <a:off x="6823587" y="3057832"/>
            <a:ext cx="1641987" cy="1093527"/>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Arrow Connector 11">
            <a:extLst>
              <a:ext uri="{FF2B5EF4-FFF2-40B4-BE49-F238E27FC236}">
                <a16:creationId xmlns:a16="http://schemas.microsoft.com/office/drawing/2014/main" id="{1BC5C387-7945-4304-B1EA-A47ECD523AD0}"/>
              </a:ext>
            </a:extLst>
          </p:cNvPr>
          <p:cNvCxnSpPr>
            <a:cxnSpLocks/>
            <a:stCxn id="5" idx="1"/>
          </p:cNvCxnSpPr>
          <p:nvPr/>
        </p:nvCxnSpPr>
        <p:spPr>
          <a:xfrm flipH="1" flipV="1">
            <a:off x="4473677" y="3598606"/>
            <a:ext cx="2349910" cy="599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79CDBB24-70A9-4C5D-A49D-17959E4CFDAE}"/>
              </a:ext>
            </a:extLst>
          </p:cNvPr>
          <p:cNvSpPr txBox="1"/>
          <p:nvPr/>
        </p:nvSpPr>
        <p:spPr>
          <a:xfrm>
            <a:off x="3024543" y="3413940"/>
            <a:ext cx="1406924" cy="369332"/>
          </a:xfrm>
          <a:prstGeom prst="rect">
            <a:avLst/>
          </a:prstGeom>
          <a:noFill/>
        </p:spPr>
        <p:txBody>
          <a:bodyPr wrap="none" rtlCol="0">
            <a:spAutoFit/>
          </a:bodyPr>
          <a:lstStyle/>
          <a:p>
            <a:r>
              <a:rPr lang="en-US">
                <a:solidFill>
                  <a:srgbClr val="FF0000"/>
                </a:solidFill>
              </a:rPr>
              <a:t>Central Table</a:t>
            </a:r>
          </a:p>
        </p:txBody>
      </p:sp>
    </p:spTree>
    <p:extLst>
      <p:ext uri="{BB962C8B-B14F-4D97-AF65-F5344CB8AC3E}">
        <p14:creationId xmlns:p14="http://schemas.microsoft.com/office/powerpoint/2010/main" val="398449236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14</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D61432E3-FEF8-4A96-B43E-A08BD81B122F}"/>
              </a:ext>
            </a:extLst>
          </p:cNvPr>
          <p:cNvGrpSpPr/>
          <p:nvPr/>
        </p:nvGrpSpPr>
        <p:grpSpPr>
          <a:xfrm>
            <a:off x="1235075" y="1547195"/>
            <a:ext cx="8970439" cy="4809155"/>
            <a:chOff x="1868131" y="1170378"/>
            <a:chExt cx="8970439" cy="4809155"/>
          </a:xfrm>
        </p:grpSpPr>
        <p:grpSp>
          <p:nvGrpSpPr>
            <p:cNvPr id="40" name="Group 39">
              <a:extLst>
                <a:ext uri="{FF2B5EF4-FFF2-40B4-BE49-F238E27FC236}">
                  <a16:creationId xmlns:a16="http://schemas.microsoft.com/office/drawing/2014/main" id="{72449775-B3E8-427E-A27E-1783F3964CAE}"/>
                </a:ext>
              </a:extLst>
            </p:cNvPr>
            <p:cNvGrpSpPr/>
            <p:nvPr/>
          </p:nvGrpSpPr>
          <p:grpSpPr>
            <a:xfrm>
              <a:off x="2002579" y="1170378"/>
              <a:ext cx="8186841" cy="4517243"/>
              <a:chOff x="830423" y="839755"/>
              <a:chExt cx="8186841" cy="4517243"/>
            </a:xfrm>
          </p:grpSpPr>
          <p:sp>
            <p:nvSpPr>
              <p:cNvPr id="47" name="TextBox 46">
                <a:extLst>
                  <a:ext uri="{FF2B5EF4-FFF2-40B4-BE49-F238E27FC236}">
                    <a16:creationId xmlns:a16="http://schemas.microsoft.com/office/drawing/2014/main" id="{8B702B54-8968-41FB-A994-D93F1B77D145}"/>
                  </a:ext>
                </a:extLst>
              </p:cNvPr>
              <p:cNvSpPr txBox="1"/>
              <p:nvPr/>
            </p:nvSpPr>
            <p:spPr>
              <a:xfrm>
                <a:off x="830423" y="839755"/>
                <a:ext cx="4161453" cy="369332"/>
              </a:xfrm>
              <a:prstGeom prst="rect">
                <a:avLst/>
              </a:prstGeom>
              <a:solidFill>
                <a:srgbClr val="4472C4">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Pierce County Treasury Data Warehouse </a:t>
                </a:r>
              </a:p>
            </p:txBody>
          </p:sp>
          <p:sp>
            <p:nvSpPr>
              <p:cNvPr id="48" name="TextBox 47">
                <a:extLst>
                  <a:ext uri="{FF2B5EF4-FFF2-40B4-BE49-F238E27FC236}">
                    <a16:creationId xmlns:a16="http://schemas.microsoft.com/office/drawing/2014/main" id="{595499D3-A02A-4D40-831A-0FAF7C9AE33E}"/>
                  </a:ext>
                </a:extLst>
              </p:cNvPr>
              <p:cNvSpPr txBox="1"/>
              <p:nvPr/>
            </p:nvSpPr>
            <p:spPr>
              <a:xfrm>
                <a:off x="5680790" y="839755"/>
                <a:ext cx="3038670" cy="369332"/>
              </a:xfrm>
              <a:prstGeom prst="rect">
                <a:avLst/>
              </a:prstGeom>
              <a:solidFill>
                <a:srgbClr val="FFC000">
                  <a:lumMod val="40000"/>
                  <a:lumOff val="60000"/>
                </a:srgbClr>
              </a:solidFill>
            </p:spPr>
            <p:txBody>
              <a:bodyPr wrap="square" rtlCol="0">
                <a:spAutoFit/>
              </a:bodyPr>
              <a:lstStyle>
                <a:defPPr>
                  <a:defRPr lang="en-US"/>
                </a:defPPr>
                <a:lvl1pPr algn="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Pierce County GIS Database</a:t>
                </a:r>
              </a:p>
            </p:txBody>
          </p:sp>
          <p:sp>
            <p:nvSpPr>
              <p:cNvPr id="49" name="TextBox 48">
                <a:extLst>
                  <a:ext uri="{FF2B5EF4-FFF2-40B4-BE49-F238E27FC236}">
                    <a16:creationId xmlns:a16="http://schemas.microsoft.com/office/drawing/2014/main" id="{0784D35B-40A4-4201-93E5-FFE4A67BD8AA}"/>
                  </a:ext>
                </a:extLst>
              </p:cNvPr>
              <p:cNvSpPr txBox="1"/>
              <p:nvPr/>
            </p:nvSpPr>
            <p:spPr>
              <a:xfrm>
                <a:off x="1530217" y="1853682"/>
                <a:ext cx="2761864" cy="369332"/>
              </a:xfrm>
              <a:prstGeom prst="rect">
                <a:avLst/>
              </a:prstGeom>
              <a:solidFill>
                <a:srgbClr val="4472C4">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Import to SQL Server </a:t>
                </a:r>
              </a:p>
            </p:txBody>
          </p:sp>
          <p:sp>
            <p:nvSpPr>
              <p:cNvPr id="50" name="TextBox 49">
                <a:extLst>
                  <a:ext uri="{FF2B5EF4-FFF2-40B4-BE49-F238E27FC236}">
                    <a16:creationId xmlns:a16="http://schemas.microsoft.com/office/drawing/2014/main" id="{F06AFCEA-696A-497D-8F92-56DC719ADBD6}"/>
                  </a:ext>
                </a:extLst>
              </p:cNvPr>
              <p:cNvSpPr txBox="1"/>
              <p:nvPr/>
            </p:nvSpPr>
            <p:spPr>
              <a:xfrm>
                <a:off x="5819193" y="1863012"/>
                <a:ext cx="2761864" cy="369332"/>
              </a:xfrm>
              <a:prstGeom prst="rect">
                <a:avLst/>
              </a:prstGeom>
              <a:solidFill>
                <a:srgbClr val="FFC000">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Import to ArcGIS</a:t>
                </a:r>
              </a:p>
            </p:txBody>
          </p:sp>
          <p:sp>
            <p:nvSpPr>
              <p:cNvPr id="51" name="TextBox 50">
                <a:extLst>
                  <a:ext uri="{FF2B5EF4-FFF2-40B4-BE49-F238E27FC236}">
                    <a16:creationId xmlns:a16="http://schemas.microsoft.com/office/drawing/2014/main" id="{F8026C62-69C0-470E-9F2D-6768C7E0D944}"/>
                  </a:ext>
                </a:extLst>
              </p:cNvPr>
              <p:cNvSpPr txBox="1"/>
              <p:nvPr/>
            </p:nvSpPr>
            <p:spPr>
              <a:xfrm>
                <a:off x="1153106" y="2867609"/>
                <a:ext cx="3516086" cy="369332"/>
              </a:xfrm>
              <a:prstGeom prst="rect">
                <a:avLst/>
              </a:prstGeom>
              <a:solidFill>
                <a:srgbClr val="4472C4">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Feature Selection in SQL Server </a:t>
                </a:r>
              </a:p>
            </p:txBody>
          </p:sp>
          <p:sp>
            <p:nvSpPr>
              <p:cNvPr id="52" name="TextBox 51">
                <a:extLst>
                  <a:ext uri="{FF2B5EF4-FFF2-40B4-BE49-F238E27FC236}">
                    <a16:creationId xmlns:a16="http://schemas.microsoft.com/office/drawing/2014/main" id="{B24081C5-BBF1-441B-85D6-9534AB6BCE96}"/>
                  </a:ext>
                </a:extLst>
              </p:cNvPr>
              <p:cNvSpPr txBox="1"/>
              <p:nvPr/>
            </p:nvSpPr>
            <p:spPr>
              <a:xfrm>
                <a:off x="5501178" y="2782669"/>
                <a:ext cx="3397895" cy="646331"/>
              </a:xfrm>
              <a:prstGeom prst="rect">
                <a:avLst/>
              </a:prstGeom>
              <a:solidFill>
                <a:srgbClr val="FFC000">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Spatial Selection and Statistical Summary in ArcGIS</a:t>
                </a:r>
              </a:p>
            </p:txBody>
          </p:sp>
          <p:sp>
            <p:nvSpPr>
              <p:cNvPr id="53" name="TextBox 52">
                <a:extLst>
                  <a:ext uri="{FF2B5EF4-FFF2-40B4-BE49-F238E27FC236}">
                    <a16:creationId xmlns:a16="http://schemas.microsoft.com/office/drawing/2014/main" id="{DCCD32DC-2F1D-4F4F-9E3B-52D8A3236769}"/>
                  </a:ext>
                </a:extLst>
              </p:cNvPr>
              <p:cNvSpPr txBox="1"/>
              <p:nvPr/>
            </p:nvSpPr>
            <p:spPr>
              <a:xfrm>
                <a:off x="1153106" y="3881537"/>
                <a:ext cx="3516086" cy="369332"/>
              </a:xfrm>
              <a:prstGeom prst="rect">
                <a:avLst/>
              </a:prstGeom>
              <a:solidFill>
                <a:srgbClr val="4472C4">
                  <a:lumMod val="40000"/>
                  <a:lumOff val="6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Build the Master Dataset </a:t>
                </a:r>
              </a:p>
            </p:txBody>
          </p:sp>
          <p:cxnSp>
            <p:nvCxnSpPr>
              <p:cNvPr id="54" name="Straight Arrow Connector 53">
                <a:extLst>
                  <a:ext uri="{FF2B5EF4-FFF2-40B4-BE49-F238E27FC236}">
                    <a16:creationId xmlns:a16="http://schemas.microsoft.com/office/drawing/2014/main" id="{C25E2C22-46E3-4691-A61E-9F05078C7ACD}"/>
                  </a:ext>
                </a:extLst>
              </p:cNvPr>
              <p:cNvCxnSpPr>
                <a:cxnSpLocks/>
              </p:cNvCxnSpPr>
              <p:nvPr/>
            </p:nvCxnSpPr>
            <p:spPr>
              <a:xfrm flipH="1">
                <a:off x="2911149" y="1209087"/>
                <a:ext cx="1" cy="644595"/>
              </a:xfrm>
              <a:prstGeom prst="straightConnector1">
                <a:avLst/>
              </a:prstGeom>
              <a:noFill/>
              <a:ln w="19050" cap="flat" cmpd="sng" algn="ctr">
                <a:solidFill>
                  <a:srgbClr val="4472C4"/>
                </a:solidFill>
                <a:prstDash val="solid"/>
                <a:miter lim="800000"/>
                <a:tailEnd type="arrow" w="lg" len="sm"/>
              </a:ln>
              <a:effectLst/>
            </p:spPr>
          </p:cxnSp>
          <p:cxnSp>
            <p:nvCxnSpPr>
              <p:cNvPr id="55" name="Straight Arrow Connector 54">
                <a:extLst>
                  <a:ext uri="{FF2B5EF4-FFF2-40B4-BE49-F238E27FC236}">
                    <a16:creationId xmlns:a16="http://schemas.microsoft.com/office/drawing/2014/main" id="{E9AC548B-5555-471A-8F52-262D5D91CE58}"/>
                  </a:ext>
                </a:extLst>
              </p:cNvPr>
              <p:cNvCxnSpPr>
                <a:cxnSpLocks/>
              </p:cNvCxnSpPr>
              <p:nvPr/>
            </p:nvCxnSpPr>
            <p:spPr>
              <a:xfrm>
                <a:off x="2911149" y="2223014"/>
                <a:ext cx="0" cy="644595"/>
              </a:xfrm>
              <a:prstGeom prst="straightConnector1">
                <a:avLst/>
              </a:prstGeom>
              <a:noFill/>
              <a:ln w="19050" cap="flat" cmpd="sng" algn="ctr">
                <a:solidFill>
                  <a:srgbClr val="4472C4"/>
                </a:solidFill>
                <a:prstDash val="solid"/>
                <a:miter lim="800000"/>
                <a:tailEnd type="arrow" w="lg" len="sm"/>
              </a:ln>
              <a:effectLst/>
            </p:spPr>
          </p:cxnSp>
          <p:cxnSp>
            <p:nvCxnSpPr>
              <p:cNvPr id="56" name="Straight Arrow Connector 55">
                <a:extLst>
                  <a:ext uri="{FF2B5EF4-FFF2-40B4-BE49-F238E27FC236}">
                    <a16:creationId xmlns:a16="http://schemas.microsoft.com/office/drawing/2014/main" id="{887EBB76-167A-47A4-972C-C8E49611E9BB}"/>
                  </a:ext>
                </a:extLst>
              </p:cNvPr>
              <p:cNvCxnSpPr>
                <a:cxnSpLocks/>
              </p:cNvCxnSpPr>
              <p:nvPr/>
            </p:nvCxnSpPr>
            <p:spPr>
              <a:xfrm>
                <a:off x="2911149" y="3236941"/>
                <a:ext cx="0" cy="644596"/>
              </a:xfrm>
              <a:prstGeom prst="straightConnector1">
                <a:avLst/>
              </a:prstGeom>
              <a:noFill/>
              <a:ln w="19050" cap="flat" cmpd="sng" algn="ctr">
                <a:solidFill>
                  <a:srgbClr val="4472C4"/>
                </a:solidFill>
                <a:prstDash val="solid"/>
                <a:miter lim="800000"/>
                <a:tailEnd type="arrow" w="lg" len="sm"/>
              </a:ln>
              <a:effectLst/>
            </p:spPr>
          </p:cxnSp>
          <p:cxnSp>
            <p:nvCxnSpPr>
              <p:cNvPr id="57" name="Straight Arrow Connector 56">
                <a:extLst>
                  <a:ext uri="{FF2B5EF4-FFF2-40B4-BE49-F238E27FC236}">
                    <a16:creationId xmlns:a16="http://schemas.microsoft.com/office/drawing/2014/main" id="{94F3E727-4CCE-429B-8AE6-DE3215CE1934}"/>
                  </a:ext>
                </a:extLst>
              </p:cNvPr>
              <p:cNvCxnSpPr>
                <a:cxnSpLocks/>
              </p:cNvCxnSpPr>
              <p:nvPr/>
            </p:nvCxnSpPr>
            <p:spPr>
              <a:xfrm>
                <a:off x="7200125" y="1209087"/>
                <a:ext cx="0" cy="653925"/>
              </a:xfrm>
              <a:prstGeom prst="straightConnector1">
                <a:avLst/>
              </a:prstGeom>
              <a:noFill/>
              <a:ln w="19050" cap="flat" cmpd="sng" algn="ctr">
                <a:solidFill>
                  <a:srgbClr val="4472C4"/>
                </a:solidFill>
                <a:prstDash val="solid"/>
                <a:miter lim="800000"/>
                <a:tailEnd type="arrow" w="lg" len="sm"/>
              </a:ln>
              <a:effectLst/>
            </p:spPr>
          </p:cxnSp>
          <p:cxnSp>
            <p:nvCxnSpPr>
              <p:cNvPr id="58" name="Straight Arrow Connector 57">
                <a:extLst>
                  <a:ext uri="{FF2B5EF4-FFF2-40B4-BE49-F238E27FC236}">
                    <a16:creationId xmlns:a16="http://schemas.microsoft.com/office/drawing/2014/main" id="{89AFBBAC-49B2-42BC-A7C6-E4687BBC6CCA}"/>
                  </a:ext>
                </a:extLst>
              </p:cNvPr>
              <p:cNvCxnSpPr>
                <a:cxnSpLocks/>
              </p:cNvCxnSpPr>
              <p:nvPr/>
            </p:nvCxnSpPr>
            <p:spPr>
              <a:xfrm>
                <a:off x="7200125" y="2232344"/>
                <a:ext cx="1" cy="550325"/>
              </a:xfrm>
              <a:prstGeom prst="straightConnector1">
                <a:avLst/>
              </a:prstGeom>
              <a:noFill/>
              <a:ln w="19050" cap="flat" cmpd="sng" algn="ctr">
                <a:solidFill>
                  <a:srgbClr val="4472C4"/>
                </a:solidFill>
                <a:prstDash val="solid"/>
                <a:miter lim="800000"/>
                <a:tailEnd type="arrow" w="lg" len="sm"/>
              </a:ln>
              <a:effectLst/>
            </p:spPr>
          </p:cxnSp>
          <p:cxnSp>
            <p:nvCxnSpPr>
              <p:cNvPr id="59" name="Connector: Elbow 58">
                <a:extLst>
                  <a:ext uri="{FF2B5EF4-FFF2-40B4-BE49-F238E27FC236}">
                    <a16:creationId xmlns:a16="http://schemas.microsoft.com/office/drawing/2014/main" id="{B5C6B4A6-6EC1-4C02-81EC-D663975ABD51}"/>
                  </a:ext>
                </a:extLst>
              </p:cNvPr>
              <p:cNvCxnSpPr>
                <a:stCxn id="52" idx="2"/>
                <a:endCxn id="53" idx="3"/>
              </p:cNvCxnSpPr>
              <p:nvPr/>
            </p:nvCxnSpPr>
            <p:spPr>
              <a:xfrm rot="5400000">
                <a:off x="5616058" y="2482134"/>
                <a:ext cx="637203" cy="2530934"/>
              </a:xfrm>
              <a:prstGeom prst="bentConnector2">
                <a:avLst/>
              </a:prstGeom>
              <a:noFill/>
              <a:ln w="19050" cap="flat" cmpd="sng" algn="ctr">
                <a:solidFill>
                  <a:srgbClr val="4472C4"/>
                </a:solidFill>
                <a:prstDash val="solid"/>
                <a:miter lim="800000"/>
                <a:tailEnd type="arrow" w="lg" len="sm"/>
              </a:ln>
              <a:effectLst/>
            </p:spPr>
          </p:cxnSp>
          <p:sp>
            <p:nvSpPr>
              <p:cNvPr id="60" name="TextBox 59">
                <a:extLst>
                  <a:ext uri="{FF2B5EF4-FFF2-40B4-BE49-F238E27FC236}">
                    <a16:creationId xmlns:a16="http://schemas.microsoft.com/office/drawing/2014/main" id="{E90CB466-FE16-4973-87EB-96DF7B9CD372}"/>
                  </a:ext>
                </a:extLst>
              </p:cNvPr>
              <p:cNvSpPr txBox="1"/>
              <p:nvPr/>
            </p:nvSpPr>
            <p:spPr>
              <a:xfrm>
                <a:off x="1153106" y="4987666"/>
                <a:ext cx="3516086" cy="369332"/>
              </a:xfrm>
              <a:prstGeom prst="rect">
                <a:avLst/>
              </a:prstGeom>
              <a:solidFill>
                <a:srgbClr val="0070C0"/>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white"/>
                    </a:solidFill>
                    <a:effectLst/>
                    <a:uLnTx/>
                    <a:uFillTx/>
                  </a:rPr>
                  <a:t>Data Cleaning in R</a:t>
                </a:r>
              </a:p>
            </p:txBody>
          </p:sp>
          <p:sp>
            <p:nvSpPr>
              <p:cNvPr id="61" name="TextBox 60">
                <a:extLst>
                  <a:ext uri="{FF2B5EF4-FFF2-40B4-BE49-F238E27FC236}">
                    <a16:creationId xmlns:a16="http://schemas.microsoft.com/office/drawing/2014/main" id="{9CBB961F-85C7-480C-A915-75AE7ABC33BA}"/>
                  </a:ext>
                </a:extLst>
              </p:cNvPr>
              <p:cNvSpPr txBox="1"/>
              <p:nvPr/>
            </p:nvSpPr>
            <p:spPr>
              <a:xfrm>
                <a:off x="5501178" y="4987666"/>
                <a:ext cx="3516086" cy="369332"/>
              </a:xfrm>
              <a:prstGeom prst="rect">
                <a:avLst/>
              </a:prstGeom>
              <a:solidFill>
                <a:srgbClr val="ED7D31">
                  <a:lumMod val="60000"/>
                  <a:lumOff val="40000"/>
                </a:srgbClr>
              </a:solid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sz="1800" b="0" i="0" u="none" strike="noStrike" kern="0" cap="none" spc="0" normalizeH="0" baseline="0" noProof="0">
                    <a:ln>
                      <a:noFill/>
                    </a:ln>
                    <a:solidFill>
                      <a:prstClr val="black"/>
                    </a:solidFill>
                    <a:effectLst/>
                    <a:uLnTx/>
                    <a:uFillTx/>
                  </a:rPr>
                  <a:t>Final Master Table in R</a:t>
                </a:r>
              </a:p>
            </p:txBody>
          </p:sp>
          <p:cxnSp>
            <p:nvCxnSpPr>
              <p:cNvPr id="62" name="Straight Arrow Connector 61">
                <a:extLst>
                  <a:ext uri="{FF2B5EF4-FFF2-40B4-BE49-F238E27FC236}">
                    <a16:creationId xmlns:a16="http://schemas.microsoft.com/office/drawing/2014/main" id="{C4CCD573-C4EF-4B53-AA51-AF103C72E158}"/>
                  </a:ext>
                </a:extLst>
              </p:cNvPr>
              <p:cNvCxnSpPr>
                <a:stCxn id="53" idx="2"/>
                <a:endCxn id="60" idx="0"/>
              </p:cNvCxnSpPr>
              <p:nvPr/>
            </p:nvCxnSpPr>
            <p:spPr>
              <a:xfrm>
                <a:off x="2911149" y="4250869"/>
                <a:ext cx="0" cy="736797"/>
              </a:xfrm>
              <a:prstGeom prst="straightConnector1">
                <a:avLst/>
              </a:prstGeom>
              <a:noFill/>
              <a:ln w="19050" cap="flat" cmpd="sng" algn="ctr">
                <a:solidFill>
                  <a:srgbClr val="4472C4"/>
                </a:solidFill>
                <a:prstDash val="solid"/>
                <a:miter lim="800000"/>
                <a:tailEnd type="arrow" w="lg" len="sm"/>
              </a:ln>
              <a:effectLst/>
            </p:spPr>
          </p:cxnSp>
          <p:cxnSp>
            <p:nvCxnSpPr>
              <p:cNvPr id="63" name="Straight Arrow Connector 62">
                <a:extLst>
                  <a:ext uri="{FF2B5EF4-FFF2-40B4-BE49-F238E27FC236}">
                    <a16:creationId xmlns:a16="http://schemas.microsoft.com/office/drawing/2014/main" id="{D3FF19F5-284C-4395-B42A-68FE964A50A3}"/>
                  </a:ext>
                </a:extLst>
              </p:cNvPr>
              <p:cNvCxnSpPr>
                <a:cxnSpLocks/>
                <a:stCxn id="60" idx="3"/>
                <a:endCxn id="61" idx="1"/>
              </p:cNvCxnSpPr>
              <p:nvPr/>
            </p:nvCxnSpPr>
            <p:spPr>
              <a:xfrm>
                <a:off x="4669192" y="5172332"/>
                <a:ext cx="831986" cy="0"/>
              </a:xfrm>
              <a:prstGeom prst="straightConnector1">
                <a:avLst/>
              </a:prstGeom>
              <a:noFill/>
              <a:ln w="19050" cap="flat" cmpd="sng" algn="ctr">
                <a:solidFill>
                  <a:srgbClr val="4472C4"/>
                </a:solidFill>
                <a:prstDash val="solid"/>
                <a:miter lim="800000"/>
                <a:tailEnd type="arrow" w="lg" len="sm"/>
              </a:ln>
              <a:effectLst/>
            </p:spPr>
          </p:cxnSp>
        </p:grpSp>
        <p:sp>
          <p:nvSpPr>
            <p:cNvPr id="41" name="Rectangle 40">
              <a:extLst>
                <a:ext uri="{FF2B5EF4-FFF2-40B4-BE49-F238E27FC236}">
                  <a16:creationId xmlns:a16="http://schemas.microsoft.com/office/drawing/2014/main" id="{10BFFF21-2428-4FB5-B916-8EC71F2C3AC5}"/>
                </a:ext>
              </a:extLst>
            </p:cNvPr>
            <p:cNvSpPr/>
            <p:nvPr/>
          </p:nvSpPr>
          <p:spPr>
            <a:xfrm>
              <a:off x="1868131" y="1938193"/>
              <a:ext cx="4414680" cy="2889382"/>
            </a:xfrm>
            <a:prstGeom prst="rect">
              <a:avLst/>
            </a:prstGeom>
            <a:noFill/>
            <a:ln w="9525" cap="flat" cmpd="sng" algn="ctr">
              <a:solidFill>
                <a:srgbClr val="4472C4">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2" name="Rectangle 41">
              <a:extLst>
                <a:ext uri="{FF2B5EF4-FFF2-40B4-BE49-F238E27FC236}">
                  <a16:creationId xmlns:a16="http://schemas.microsoft.com/office/drawing/2014/main" id="{B634A7F3-BB0F-40D0-90E5-B57052AE0450}"/>
                </a:ext>
              </a:extLst>
            </p:cNvPr>
            <p:cNvSpPr/>
            <p:nvPr/>
          </p:nvSpPr>
          <p:spPr>
            <a:xfrm>
              <a:off x="6423890" y="1938193"/>
              <a:ext cx="4414680" cy="2889382"/>
            </a:xfrm>
            <a:prstGeom prst="rect">
              <a:avLst/>
            </a:prstGeom>
            <a:noFill/>
            <a:ln w="9525" cap="flat" cmpd="sng" algn="ctr">
              <a:solidFill>
                <a:srgbClr val="4472C4">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3" name="Rectangle 42">
              <a:extLst>
                <a:ext uri="{FF2B5EF4-FFF2-40B4-BE49-F238E27FC236}">
                  <a16:creationId xmlns:a16="http://schemas.microsoft.com/office/drawing/2014/main" id="{8910CA64-8D68-4075-9404-7248CD3CAF2A}"/>
                </a:ext>
              </a:extLst>
            </p:cNvPr>
            <p:cNvSpPr/>
            <p:nvPr/>
          </p:nvSpPr>
          <p:spPr>
            <a:xfrm flipV="1">
              <a:off x="1868131" y="4979975"/>
              <a:ext cx="8970439" cy="999558"/>
            </a:xfrm>
            <a:prstGeom prst="rect">
              <a:avLst/>
            </a:prstGeom>
            <a:noFill/>
            <a:ln w="9525" cap="flat" cmpd="sng" algn="ctr">
              <a:solidFill>
                <a:srgbClr val="4472C4">
                  <a:shade val="50000"/>
                </a:srgbClr>
              </a:solidFill>
              <a:prstDash val="dash"/>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44" name="TextBox 43">
              <a:extLst>
                <a:ext uri="{FF2B5EF4-FFF2-40B4-BE49-F238E27FC236}">
                  <a16:creationId xmlns:a16="http://schemas.microsoft.com/office/drawing/2014/main" id="{3BAD8729-7BCC-43A9-B00A-CF64E0C33480}"/>
                </a:ext>
              </a:extLst>
            </p:cNvPr>
            <p:cNvSpPr txBox="1"/>
            <p:nvPr/>
          </p:nvSpPr>
          <p:spPr>
            <a:xfrm>
              <a:off x="1868131" y="1876528"/>
              <a:ext cx="1739835"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Process in SQL Server</a:t>
              </a:r>
            </a:p>
          </p:txBody>
        </p:sp>
        <p:sp>
          <p:nvSpPr>
            <p:cNvPr id="45" name="TextBox 44">
              <a:extLst>
                <a:ext uri="{FF2B5EF4-FFF2-40B4-BE49-F238E27FC236}">
                  <a16:creationId xmlns:a16="http://schemas.microsoft.com/office/drawing/2014/main" id="{83FD43FB-EFEC-4CEC-AF35-9E5FC72D7540}"/>
                </a:ext>
              </a:extLst>
            </p:cNvPr>
            <p:cNvSpPr txBox="1"/>
            <p:nvPr/>
          </p:nvSpPr>
          <p:spPr>
            <a:xfrm>
              <a:off x="9404267" y="1889391"/>
              <a:ext cx="1434303"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Process in ArcGIS</a:t>
              </a:r>
            </a:p>
          </p:txBody>
        </p:sp>
        <p:sp>
          <p:nvSpPr>
            <p:cNvPr id="46" name="TextBox 45">
              <a:extLst>
                <a:ext uri="{FF2B5EF4-FFF2-40B4-BE49-F238E27FC236}">
                  <a16:creationId xmlns:a16="http://schemas.microsoft.com/office/drawing/2014/main" id="{01110AA6-E636-4973-8F6D-245CA8199DE8}"/>
                </a:ext>
              </a:extLst>
            </p:cNvPr>
            <p:cNvSpPr txBox="1"/>
            <p:nvPr/>
          </p:nvSpPr>
          <p:spPr>
            <a:xfrm>
              <a:off x="1868131" y="4917678"/>
              <a:ext cx="1052211" cy="307777"/>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sz="1400" b="0" i="0" u="none" strike="noStrike" kern="0" cap="none" spc="0" normalizeH="0" baseline="0" noProof="0">
                  <a:ln>
                    <a:noFill/>
                  </a:ln>
                  <a:solidFill>
                    <a:prstClr val="black"/>
                  </a:solidFill>
                  <a:effectLst/>
                  <a:uLnTx/>
                  <a:uFillTx/>
                </a:rPr>
                <a:t>Process in R</a:t>
              </a:r>
            </a:p>
          </p:txBody>
        </p:sp>
      </p:grpSp>
    </p:spTree>
    <p:extLst>
      <p:ext uri="{BB962C8B-B14F-4D97-AF65-F5344CB8AC3E}">
        <p14:creationId xmlns:p14="http://schemas.microsoft.com/office/powerpoint/2010/main" val="18296733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15</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C399177D-90E4-4EE9-816A-8A866B2414E3}"/>
              </a:ext>
            </a:extLst>
          </p:cNvPr>
          <p:cNvSpPr txBox="1"/>
          <p:nvPr/>
        </p:nvSpPr>
        <p:spPr>
          <a:xfrm>
            <a:off x="519471" y="1459468"/>
            <a:ext cx="5391376" cy="2739211"/>
          </a:xfrm>
          <a:prstGeom prst="rect">
            <a:avLst/>
          </a:prstGeom>
          <a:noFill/>
        </p:spPr>
        <p:txBody>
          <a:bodyPr wrap="square" rtlCol="0" anchor="t">
            <a:spAutoFit/>
          </a:bodyPr>
          <a:lstStyle/>
          <a:p>
            <a:r>
              <a:rPr lang="en-US" sz="2800" b="1">
                <a:solidFill>
                  <a:schemeClr val="accent6">
                    <a:lumMod val="75000"/>
                  </a:schemeClr>
                </a:solidFill>
              </a:rPr>
              <a:t>Outliers and Missing Values:</a:t>
            </a:r>
            <a:endParaRPr lang="en-US">
              <a:solidFill>
                <a:schemeClr val="accent6">
                  <a:lumMod val="75000"/>
                </a:schemeClr>
              </a:solidFill>
            </a:endParaRPr>
          </a:p>
          <a:p>
            <a:endParaRPr lang="en-US"/>
          </a:p>
          <a:p>
            <a:pPr marL="285750" indent="-285750">
              <a:buFont typeface="Arial"/>
              <a:buChar char="•"/>
            </a:pPr>
            <a:r>
              <a:rPr lang="en-US">
                <a:cs typeface="Calibri"/>
              </a:rPr>
              <a:t>Variables with majority NULL dropped</a:t>
            </a:r>
          </a:p>
          <a:p>
            <a:endParaRPr lang="en-US">
              <a:cs typeface="Calibri"/>
            </a:endParaRPr>
          </a:p>
          <a:p>
            <a:pPr marL="285750" indent="-285750">
              <a:buFont typeface="Arial"/>
              <a:buChar char="•"/>
            </a:pPr>
            <a:r>
              <a:rPr lang="en-US">
                <a:cs typeface="Calibri"/>
              </a:rPr>
              <a:t>Fireplace, Attic, Basement, Garage assumed to be 0</a:t>
            </a:r>
          </a:p>
          <a:p>
            <a:pPr marL="285750" indent="-285750">
              <a:buFont typeface="Arial"/>
              <a:buChar char="•"/>
            </a:pPr>
            <a:endParaRPr lang="en-US">
              <a:cs typeface="Calibri"/>
            </a:endParaRPr>
          </a:p>
          <a:p>
            <a:pPr marL="285750" indent="-285750">
              <a:buFont typeface="Arial"/>
              <a:buChar char="•"/>
            </a:pPr>
            <a:r>
              <a:rPr lang="en-US">
                <a:cs typeface="Calibri"/>
              </a:rPr>
              <a:t>IQR Rule for Outliers applied to Price, Square Feet, Land Size, Bedrooms, Bathrooms, Stories, and Fireplaces</a:t>
            </a:r>
          </a:p>
        </p:txBody>
      </p:sp>
      <p:pic>
        <p:nvPicPr>
          <p:cNvPr id="3" name="Picture 4" descr="A screenshot of a cell phone&#10;&#10;Description generated with very high confidence">
            <a:extLst>
              <a:ext uri="{FF2B5EF4-FFF2-40B4-BE49-F238E27FC236}">
                <a16:creationId xmlns:a16="http://schemas.microsoft.com/office/drawing/2014/main" id="{971565E5-D707-4B09-8388-F49D31F01853}"/>
              </a:ext>
            </a:extLst>
          </p:cNvPr>
          <p:cNvPicPr>
            <a:picLocks noChangeAspect="1"/>
          </p:cNvPicPr>
          <p:nvPr/>
        </p:nvPicPr>
        <p:blipFill>
          <a:blip r:embed="rId2"/>
          <a:stretch>
            <a:fillRect/>
          </a:stretch>
        </p:blipFill>
        <p:spPr>
          <a:xfrm>
            <a:off x="2479964" y="3962035"/>
            <a:ext cx="7065817" cy="2501474"/>
          </a:xfrm>
          <a:prstGeom prst="rect">
            <a:avLst/>
          </a:prstGeom>
        </p:spPr>
      </p:pic>
    </p:spTree>
    <p:extLst>
      <p:ext uri="{BB962C8B-B14F-4D97-AF65-F5344CB8AC3E}">
        <p14:creationId xmlns:p14="http://schemas.microsoft.com/office/powerpoint/2010/main" val="33369479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Models and Methodologies </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4</a:t>
            </a:r>
          </a:p>
        </p:txBody>
      </p:sp>
    </p:spTree>
    <p:extLst>
      <p:ext uri="{BB962C8B-B14F-4D97-AF65-F5344CB8AC3E}">
        <p14:creationId xmlns:p14="http://schemas.microsoft.com/office/powerpoint/2010/main" val="20927893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Methodology</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17</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0923325-87CC-4DCC-8BE2-FCDF19829AED}"/>
              </a:ext>
            </a:extLst>
          </p:cNvPr>
          <p:cNvSpPr txBox="1"/>
          <p:nvPr/>
        </p:nvSpPr>
        <p:spPr>
          <a:xfrm>
            <a:off x="914400" y="1847462"/>
            <a:ext cx="1483567" cy="646331"/>
          </a:xfrm>
          <a:prstGeom prst="rect">
            <a:avLst/>
          </a:prstGeom>
          <a:solidFill>
            <a:schemeClr val="accent6">
              <a:lumMod val="75000"/>
            </a:schemeClr>
          </a:solidFill>
        </p:spPr>
        <p:txBody>
          <a:bodyPr wrap="square" rtlCol="0">
            <a:spAutoFit/>
          </a:bodyPr>
          <a:lstStyle/>
          <a:p>
            <a:r>
              <a:rPr lang="en-US">
                <a:solidFill>
                  <a:schemeClr val="bg1"/>
                </a:solidFill>
              </a:rPr>
              <a:t>Piercy County Treasury Data </a:t>
            </a:r>
          </a:p>
        </p:txBody>
      </p:sp>
      <p:sp>
        <p:nvSpPr>
          <p:cNvPr id="7" name="TextBox 6">
            <a:extLst>
              <a:ext uri="{FF2B5EF4-FFF2-40B4-BE49-F238E27FC236}">
                <a16:creationId xmlns:a16="http://schemas.microsoft.com/office/drawing/2014/main" id="{98060A80-BC98-408A-AB10-46A9EC639C0C}"/>
              </a:ext>
            </a:extLst>
          </p:cNvPr>
          <p:cNvSpPr txBox="1"/>
          <p:nvPr/>
        </p:nvSpPr>
        <p:spPr>
          <a:xfrm>
            <a:off x="914399" y="3244334"/>
            <a:ext cx="1483567" cy="369332"/>
          </a:xfrm>
          <a:prstGeom prst="rect">
            <a:avLst/>
          </a:prstGeom>
          <a:solidFill>
            <a:schemeClr val="accent1">
              <a:lumMod val="50000"/>
              <a:lumOff val="50000"/>
            </a:schemeClr>
          </a:solidFill>
        </p:spPr>
        <p:txBody>
          <a:bodyPr wrap="square" rtlCol="0">
            <a:spAutoFit/>
          </a:bodyPr>
          <a:lstStyle>
            <a:defPPr>
              <a:defRPr lang="en-US"/>
            </a:defPPr>
            <a:lvl1pPr>
              <a:defRPr>
                <a:solidFill>
                  <a:schemeClr val="bg1"/>
                </a:solidFill>
              </a:defRPr>
            </a:lvl1pPr>
          </a:lstStyle>
          <a:p>
            <a:pPr algn="ctr"/>
            <a:r>
              <a:rPr lang="en-US"/>
              <a:t>Model 2</a:t>
            </a:r>
          </a:p>
        </p:txBody>
      </p:sp>
      <p:sp>
        <p:nvSpPr>
          <p:cNvPr id="8" name="TextBox 7">
            <a:extLst>
              <a:ext uri="{FF2B5EF4-FFF2-40B4-BE49-F238E27FC236}">
                <a16:creationId xmlns:a16="http://schemas.microsoft.com/office/drawing/2014/main" id="{0BD69AA0-5407-4E8F-9EE6-DD296816C412}"/>
              </a:ext>
            </a:extLst>
          </p:cNvPr>
          <p:cNvSpPr txBox="1"/>
          <p:nvPr/>
        </p:nvSpPr>
        <p:spPr>
          <a:xfrm>
            <a:off x="3839462" y="1847461"/>
            <a:ext cx="1483567" cy="646331"/>
          </a:xfrm>
          <a:prstGeom prst="rect">
            <a:avLst/>
          </a:prstGeom>
          <a:solidFill>
            <a:schemeClr val="accent6">
              <a:lumMod val="60000"/>
              <a:lumOff val="40000"/>
            </a:schemeClr>
          </a:solidFill>
        </p:spPr>
        <p:txBody>
          <a:bodyPr wrap="square" rtlCol="0">
            <a:spAutoFit/>
          </a:bodyPr>
          <a:lstStyle/>
          <a:p>
            <a:r>
              <a:rPr lang="en-US">
                <a:solidFill>
                  <a:schemeClr val="bg1"/>
                </a:solidFill>
              </a:rPr>
              <a:t>Piercy County GIS Data </a:t>
            </a:r>
          </a:p>
        </p:txBody>
      </p:sp>
      <p:cxnSp>
        <p:nvCxnSpPr>
          <p:cNvPr id="9" name="Straight Arrow Connector 8">
            <a:extLst>
              <a:ext uri="{FF2B5EF4-FFF2-40B4-BE49-F238E27FC236}">
                <a16:creationId xmlns:a16="http://schemas.microsoft.com/office/drawing/2014/main" id="{2307DD75-303E-4354-A400-3A46A9BE9E93}"/>
              </a:ext>
            </a:extLst>
          </p:cNvPr>
          <p:cNvCxnSpPr>
            <a:stCxn id="3" idx="3"/>
            <a:endCxn id="8" idx="1"/>
          </p:cNvCxnSpPr>
          <p:nvPr/>
        </p:nvCxnSpPr>
        <p:spPr>
          <a:xfrm flipV="1">
            <a:off x="2397967" y="2170627"/>
            <a:ext cx="14414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AC89E5DB-92B3-49CD-B07D-DA094F6B2ABD}"/>
              </a:ext>
            </a:extLst>
          </p:cNvPr>
          <p:cNvSpPr txBox="1"/>
          <p:nvPr/>
        </p:nvSpPr>
        <p:spPr>
          <a:xfrm>
            <a:off x="6764524" y="1985960"/>
            <a:ext cx="1483567" cy="369332"/>
          </a:xfrm>
          <a:prstGeom prst="rect">
            <a:avLst/>
          </a:prstGeom>
          <a:solidFill>
            <a:schemeClr val="accent1">
              <a:lumMod val="50000"/>
              <a:lumOff val="50000"/>
            </a:schemeClr>
          </a:solidFill>
        </p:spPr>
        <p:txBody>
          <a:bodyPr wrap="square" rtlCol="0">
            <a:spAutoFit/>
          </a:bodyPr>
          <a:lstStyle/>
          <a:p>
            <a:pPr algn="ctr"/>
            <a:r>
              <a:rPr lang="en-US">
                <a:solidFill>
                  <a:schemeClr val="bg1"/>
                </a:solidFill>
              </a:rPr>
              <a:t>Model 1</a:t>
            </a:r>
          </a:p>
        </p:txBody>
      </p:sp>
      <p:sp>
        <p:nvSpPr>
          <p:cNvPr id="10" name="TextBox 9">
            <a:extLst>
              <a:ext uri="{FF2B5EF4-FFF2-40B4-BE49-F238E27FC236}">
                <a16:creationId xmlns:a16="http://schemas.microsoft.com/office/drawing/2014/main" id="{1DCFCCF2-618D-45AF-917B-0746913D4503}"/>
              </a:ext>
            </a:extLst>
          </p:cNvPr>
          <p:cNvSpPr txBox="1"/>
          <p:nvPr/>
        </p:nvSpPr>
        <p:spPr>
          <a:xfrm>
            <a:off x="2472832" y="1919083"/>
            <a:ext cx="1291764" cy="276999"/>
          </a:xfrm>
          <a:prstGeom prst="rect">
            <a:avLst/>
          </a:prstGeom>
          <a:noFill/>
        </p:spPr>
        <p:txBody>
          <a:bodyPr wrap="none" rtlCol="0">
            <a:spAutoFit/>
          </a:bodyPr>
          <a:lstStyle/>
          <a:p>
            <a:r>
              <a:rPr lang="en-US" sz="1200" b="1"/>
              <a:t>Feature Selection</a:t>
            </a:r>
          </a:p>
        </p:txBody>
      </p:sp>
      <p:cxnSp>
        <p:nvCxnSpPr>
          <p:cNvPr id="14" name="Straight Arrow Connector 13">
            <a:extLst>
              <a:ext uri="{FF2B5EF4-FFF2-40B4-BE49-F238E27FC236}">
                <a16:creationId xmlns:a16="http://schemas.microsoft.com/office/drawing/2014/main" id="{A84A89DD-D5D4-4EFE-A887-A2698A7796CC}"/>
              </a:ext>
            </a:extLst>
          </p:cNvPr>
          <p:cNvCxnSpPr/>
          <p:nvPr/>
        </p:nvCxnSpPr>
        <p:spPr>
          <a:xfrm flipV="1">
            <a:off x="5323030" y="2174605"/>
            <a:ext cx="1441495"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189D29BB-6B35-413F-A4B9-E1B0F15E4A65}"/>
              </a:ext>
            </a:extLst>
          </p:cNvPr>
          <p:cNvSpPr txBox="1"/>
          <p:nvPr/>
        </p:nvSpPr>
        <p:spPr>
          <a:xfrm>
            <a:off x="5397895" y="1923061"/>
            <a:ext cx="1291764" cy="276999"/>
          </a:xfrm>
          <a:prstGeom prst="rect">
            <a:avLst/>
          </a:prstGeom>
          <a:noFill/>
        </p:spPr>
        <p:txBody>
          <a:bodyPr wrap="none" rtlCol="0">
            <a:spAutoFit/>
          </a:bodyPr>
          <a:lstStyle/>
          <a:p>
            <a:r>
              <a:rPr lang="en-US" sz="1200" b="1"/>
              <a:t>Feature Selection</a:t>
            </a:r>
          </a:p>
        </p:txBody>
      </p:sp>
      <p:cxnSp>
        <p:nvCxnSpPr>
          <p:cNvPr id="16" name="Straight Arrow Connector 15">
            <a:extLst>
              <a:ext uri="{FF2B5EF4-FFF2-40B4-BE49-F238E27FC236}">
                <a16:creationId xmlns:a16="http://schemas.microsoft.com/office/drawing/2014/main" id="{CADB07D4-F080-4724-AFB5-475910CE0243}"/>
              </a:ext>
            </a:extLst>
          </p:cNvPr>
          <p:cNvCxnSpPr>
            <a:cxnSpLocks/>
            <a:stCxn id="3" idx="2"/>
            <a:endCxn id="7" idx="0"/>
          </p:cNvCxnSpPr>
          <p:nvPr/>
        </p:nvCxnSpPr>
        <p:spPr>
          <a:xfrm flipH="1">
            <a:off x="1656183" y="2493793"/>
            <a:ext cx="1" cy="75054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D0F344F9-7A69-4A82-8E6D-343F5D06B825}"/>
              </a:ext>
            </a:extLst>
          </p:cNvPr>
          <p:cNvSpPr txBox="1"/>
          <p:nvPr/>
        </p:nvSpPr>
        <p:spPr>
          <a:xfrm>
            <a:off x="1659221" y="2638231"/>
            <a:ext cx="813611" cy="461665"/>
          </a:xfrm>
          <a:prstGeom prst="rect">
            <a:avLst/>
          </a:prstGeom>
          <a:noFill/>
        </p:spPr>
        <p:txBody>
          <a:bodyPr wrap="square" rtlCol="0">
            <a:spAutoFit/>
          </a:bodyPr>
          <a:lstStyle/>
          <a:p>
            <a:r>
              <a:rPr lang="en-US" sz="1200" b="1"/>
              <a:t>Feature Selection</a:t>
            </a:r>
          </a:p>
        </p:txBody>
      </p:sp>
      <p:sp>
        <p:nvSpPr>
          <p:cNvPr id="20" name="TextBox 19">
            <a:extLst>
              <a:ext uri="{FF2B5EF4-FFF2-40B4-BE49-F238E27FC236}">
                <a16:creationId xmlns:a16="http://schemas.microsoft.com/office/drawing/2014/main" id="{43C39D57-373C-4422-BCF8-BB2EAEEF6259}"/>
              </a:ext>
            </a:extLst>
          </p:cNvPr>
          <p:cNvSpPr txBox="1"/>
          <p:nvPr/>
        </p:nvSpPr>
        <p:spPr>
          <a:xfrm>
            <a:off x="2981918" y="3244334"/>
            <a:ext cx="2469501" cy="369332"/>
          </a:xfrm>
          <a:prstGeom prst="rect">
            <a:avLst/>
          </a:prstGeom>
          <a:solidFill>
            <a:schemeClr val="tx2">
              <a:lumMod val="50000"/>
            </a:schemeClr>
          </a:solidFill>
        </p:spPr>
        <p:txBody>
          <a:bodyPr wrap="square" rtlCol="0">
            <a:spAutoFit/>
          </a:bodyPr>
          <a:lstStyle/>
          <a:p>
            <a:pPr algn="ctr"/>
            <a:r>
              <a:rPr lang="en-US">
                <a:solidFill>
                  <a:schemeClr val="bg1"/>
                </a:solidFill>
              </a:rPr>
              <a:t>Clustering – Hierarchy </a:t>
            </a:r>
          </a:p>
        </p:txBody>
      </p:sp>
      <p:sp>
        <p:nvSpPr>
          <p:cNvPr id="21" name="TextBox 20">
            <a:extLst>
              <a:ext uri="{FF2B5EF4-FFF2-40B4-BE49-F238E27FC236}">
                <a16:creationId xmlns:a16="http://schemas.microsoft.com/office/drawing/2014/main" id="{9CB9CE09-FF08-4C55-A848-D45FF9F2FF0C}"/>
              </a:ext>
            </a:extLst>
          </p:cNvPr>
          <p:cNvSpPr txBox="1"/>
          <p:nvPr/>
        </p:nvSpPr>
        <p:spPr>
          <a:xfrm>
            <a:off x="6271558" y="3870496"/>
            <a:ext cx="2469501" cy="369332"/>
          </a:xfrm>
          <a:prstGeom prst="rect">
            <a:avLst/>
          </a:prstGeom>
          <a:solidFill>
            <a:schemeClr val="tx2">
              <a:lumMod val="50000"/>
            </a:schemeClr>
          </a:solidFill>
        </p:spPr>
        <p:txBody>
          <a:bodyPr wrap="square" rtlCol="0" anchor="t">
            <a:spAutoFit/>
          </a:bodyPr>
          <a:lstStyle>
            <a:defPPr>
              <a:defRPr lang="en-US"/>
            </a:defPPr>
            <a:lvl1pPr algn="ctr">
              <a:defRPr>
                <a:solidFill>
                  <a:schemeClr val="bg1"/>
                </a:solidFill>
              </a:defRPr>
            </a:lvl1pPr>
          </a:lstStyle>
          <a:p>
            <a:r>
              <a:rPr lang="en-US"/>
              <a:t>Clustering – K-Means </a:t>
            </a:r>
          </a:p>
        </p:txBody>
      </p:sp>
      <p:cxnSp>
        <p:nvCxnSpPr>
          <p:cNvPr id="24" name="Straight Arrow Connector 23">
            <a:extLst>
              <a:ext uri="{FF2B5EF4-FFF2-40B4-BE49-F238E27FC236}">
                <a16:creationId xmlns:a16="http://schemas.microsoft.com/office/drawing/2014/main" id="{14AD3667-B465-4747-8551-EE9E57B57047}"/>
              </a:ext>
            </a:extLst>
          </p:cNvPr>
          <p:cNvCxnSpPr>
            <a:stCxn id="7" idx="3"/>
            <a:endCxn id="20" idx="1"/>
          </p:cNvCxnSpPr>
          <p:nvPr/>
        </p:nvCxnSpPr>
        <p:spPr>
          <a:xfrm>
            <a:off x="2397966" y="3429000"/>
            <a:ext cx="583952"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Connector: Elbow 27">
            <a:extLst>
              <a:ext uri="{FF2B5EF4-FFF2-40B4-BE49-F238E27FC236}">
                <a16:creationId xmlns:a16="http://schemas.microsoft.com/office/drawing/2014/main" id="{FB677887-A922-4DD8-827B-6F7682E5A154}"/>
              </a:ext>
            </a:extLst>
          </p:cNvPr>
          <p:cNvCxnSpPr>
            <a:cxnSpLocks/>
            <a:stCxn id="7" idx="2"/>
            <a:endCxn id="21" idx="1"/>
          </p:cNvCxnSpPr>
          <p:nvPr/>
        </p:nvCxnSpPr>
        <p:spPr>
          <a:xfrm rot="16200000" flipH="1">
            <a:off x="3743122" y="1526726"/>
            <a:ext cx="441496" cy="4615375"/>
          </a:xfrm>
          <a:prstGeom prst="bentConnector2">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3" name="Connector: Elbow 32">
            <a:extLst>
              <a:ext uri="{FF2B5EF4-FFF2-40B4-BE49-F238E27FC236}">
                <a16:creationId xmlns:a16="http://schemas.microsoft.com/office/drawing/2014/main" id="{D6A0CCAC-A098-4D61-A664-638CC1956ECC}"/>
              </a:ext>
            </a:extLst>
          </p:cNvPr>
          <p:cNvCxnSpPr>
            <a:cxnSpLocks/>
            <a:stCxn id="11" idx="2"/>
            <a:endCxn id="20" idx="0"/>
          </p:cNvCxnSpPr>
          <p:nvPr/>
        </p:nvCxnSpPr>
        <p:spPr>
          <a:xfrm rot="5400000">
            <a:off x="5416968" y="1154994"/>
            <a:ext cx="889042" cy="3289639"/>
          </a:xfrm>
          <a:prstGeom prst="bentConnector3">
            <a:avLst>
              <a:gd name="adj1" fmla="val 37406"/>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Connector: Elbow 36">
            <a:extLst>
              <a:ext uri="{FF2B5EF4-FFF2-40B4-BE49-F238E27FC236}">
                <a16:creationId xmlns:a16="http://schemas.microsoft.com/office/drawing/2014/main" id="{9F83533D-DE71-4D73-8A3F-23BE17666963}"/>
              </a:ext>
            </a:extLst>
          </p:cNvPr>
          <p:cNvCxnSpPr>
            <a:stCxn id="11" idx="2"/>
            <a:endCxn id="21" idx="0"/>
          </p:cNvCxnSpPr>
          <p:nvPr/>
        </p:nvCxnSpPr>
        <p:spPr>
          <a:xfrm rot="16200000" flipH="1">
            <a:off x="6748706" y="3112893"/>
            <a:ext cx="1515204" cy="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grpSp>
        <p:nvGrpSpPr>
          <p:cNvPr id="75" name="Group 74">
            <a:extLst>
              <a:ext uri="{FF2B5EF4-FFF2-40B4-BE49-F238E27FC236}">
                <a16:creationId xmlns:a16="http://schemas.microsoft.com/office/drawing/2014/main" id="{4BB5D19D-0E01-4023-B9ED-A76386B9870C}"/>
              </a:ext>
            </a:extLst>
          </p:cNvPr>
          <p:cNvGrpSpPr/>
          <p:nvPr/>
        </p:nvGrpSpPr>
        <p:grpSpPr>
          <a:xfrm>
            <a:off x="914399" y="4750117"/>
            <a:ext cx="7811187" cy="1481562"/>
            <a:chOff x="842701" y="5071819"/>
            <a:chExt cx="7811187" cy="1481562"/>
          </a:xfrm>
        </p:grpSpPr>
        <p:grpSp>
          <p:nvGrpSpPr>
            <p:cNvPr id="69" name="Group 68">
              <a:extLst>
                <a:ext uri="{FF2B5EF4-FFF2-40B4-BE49-F238E27FC236}">
                  <a16:creationId xmlns:a16="http://schemas.microsoft.com/office/drawing/2014/main" id="{7DD2540A-1EA1-4A52-A831-4111D2ED1DE4}"/>
                </a:ext>
              </a:extLst>
            </p:cNvPr>
            <p:cNvGrpSpPr/>
            <p:nvPr/>
          </p:nvGrpSpPr>
          <p:grpSpPr>
            <a:xfrm>
              <a:off x="842701" y="5071819"/>
              <a:ext cx="7811187" cy="1160487"/>
              <a:chOff x="842701" y="5071819"/>
              <a:chExt cx="7811187" cy="1160487"/>
            </a:xfrm>
          </p:grpSpPr>
          <p:grpSp>
            <p:nvGrpSpPr>
              <p:cNvPr id="53" name="Group 52">
                <a:extLst>
                  <a:ext uri="{FF2B5EF4-FFF2-40B4-BE49-F238E27FC236}">
                    <a16:creationId xmlns:a16="http://schemas.microsoft.com/office/drawing/2014/main" id="{E1D31C62-D445-4441-B723-64EF99DD1EF1}"/>
                  </a:ext>
                </a:extLst>
              </p:cNvPr>
              <p:cNvGrpSpPr/>
              <p:nvPr/>
            </p:nvGrpSpPr>
            <p:grpSpPr>
              <a:xfrm>
                <a:off x="842701" y="5071819"/>
                <a:ext cx="1828800" cy="1160487"/>
                <a:chOff x="1011006" y="4758615"/>
                <a:chExt cx="1828800" cy="1160487"/>
              </a:xfrm>
            </p:grpSpPr>
            <p:sp>
              <p:nvSpPr>
                <p:cNvPr id="49" name="TextBox 48">
                  <a:extLst>
                    <a:ext uri="{FF2B5EF4-FFF2-40B4-BE49-F238E27FC236}">
                      <a16:creationId xmlns:a16="http://schemas.microsoft.com/office/drawing/2014/main" id="{F7E93B48-8D8C-4DC9-B21F-8E18A5FD672A}"/>
                    </a:ext>
                  </a:extLst>
                </p:cNvPr>
                <p:cNvSpPr txBox="1"/>
                <p:nvPr/>
              </p:nvSpPr>
              <p:spPr>
                <a:xfrm>
                  <a:off x="1073020" y="4758615"/>
                  <a:ext cx="1660849" cy="307777"/>
                </a:xfrm>
                <a:prstGeom prst="rect">
                  <a:avLst/>
                </a:prstGeom>
                <a:noFill/>
              </p:spPr>
              <p:txBody>
                <a:bodyPr wrap="square" rtlCol="0">
                  <a:spAutoFit/>
                </a:bodyPr>
                <a:lstStyle/>
                <a:p>
                  <a:pPr algn="ctr"/>
                  <a:r>
                    <a:rPr lang="en-US" sz="1400"/>
                    <a:t>Full Data</a:t>
                  </a:r>
                </a:p>
              </p:txBody>
            </p:sp>
            <p:sp>
              <p:nvSpPr>
                <p:cNvPr id="50" name="TextBox 49">
                  <a:extLst>
                    <a:ext uri="{FF2B5EF4-FFF2-40B4-BE49-F238E27FC236}">
                      <a16:creationId xmlns:a16="http://schemas.microsoft.com/office/drawing/2014/main" id="{19B2ADCC-DFB2-41C1-BE35-59091CE3DE03}"/>
                    </a:ext>
                  </a:extLst>
                </p:cNvPr>
                <p:cNvSpPr txBox="1"/>
                <p:nvPr/>
              </p:nvSpPr>
              <p:spPr>
                <a:xfrm>
                  <a:off x="1011006" y="5002632"/>
                  <a:ext cx="1828800" cy="274320"/>
                </a:xfrm>
                <a:prstGeom prst="rect">
                  <a:avLst/>
                </a:prstGeom>
                <a:solidFill>
                  <a:schemeClr val="tx2">
                    <a:lumMod val="75000"/>
                  </a:schemeClr>
                </a:solidFill>
              </p:spPr>
              <p:txBody>
                <a:bodyPr wrap="square" rtlCol="0">
                  <a:noAutofit/>
                </a:bodyPr>
                <a:lstStyle/>
                <a:p>
                  <a:pPr algn="ctr"/>
                  <a:r>
                    <a:rPr lang="en-US" sz="1400"/>
                    <a:t>Decision Tree</a:t>
                  </a:r>
                </a:p>
              </p:txBody>
            </p:sp>
            <p:sp>
              <p:nvSpPr>
                <p:cNvPr id="51" name="TextBox 50">
                  <a:extLst>
                    <a:ext uri="{FF2B5EF4-FFF2-40B4-BE49-F238E27FC236}">
                      <a16:creationId xmlns:a16="http://schemas.microsoft.com/office/drawing/2014/main" id="{A88785FA-848F-4538-A45C-91E273896434}"/>
                    </a:ext>
                  </a:extLst>
                </p:cNvPr>
                <p:cNvSpPr txBox="1"/>
                <p:nvPr/>
              </p:nvSpPr>
              <p:spPr>
                <a:xfrm>
                  <a:off x="1011006" y="5323707"/>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Random Forest </a:t>
                  </a:r>
                </a:p>
              </p:txBody>
            </p:sp>
            <p:sp>
              <p:nvSpPr>
                <p:cNvPr id="52" name="TextBox 51">
                  <a:extLst>
                    <a:ext uri="{FF2B5EF4-FFF2-40B4-BE49-F238E27FC236}">
                      <a16:creationId xmlns:a16="http://schemas.microsoft.com/office/drawing/2014/main" id="{6A53B742-0E4C-493C-8603-D9947CD46E05}"/>
                    </a:ext>
                  </a:extLst>
                </p:cNvPr>
                <p:cNvSpPr txBox="1"/>
                <p:nvPr/>
              </p:nvSpPr>
              <p:spPr>
                <a:xfrm>
                  <a:off x="1011006" y="5644782"/>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1</a:t>
                  </a:r>
                </a:p>
              </p:txBody>
            </p:sp>
          </p:grpSp>
          <p:grpSp>
            <p:nvGrpSpPr>
              <p:cNvPr id="54" name="Group 53">
                <a:extLst>
                  <a:ext uri="{FF2B5EF4-FFF2-40B4-BE49-F238E27FC236}">
                    <a16:creationId xmlns:a16="http://schemas.microsoft.com/office/drawing/2014/main" id="{F7ED430F-1629-49CD-BE10-7BABE009DD14}"/>
                  </a:ext>
                </a:extLst>
              </p:cNvPr>
              <p:cNvGrpSpPr/>
              <p:nvPr/>
            </p:nvGrpSpPr>
            <p:grpSpPr>
              <a:xfrm>
                <a:off x="2836830" y="5071819"/>
                <a:ext cx="1828800" cy="1160487"/>
                <a:chOff x="1011006" y="4758615"/>
                <a:chExt cx="1828800" cy="1160487"/>
              </a:xfrm>
            </p:grpSpPr>
            <p:sp>
              <p:nvSpPr>
                <p:cNvPr id="55" name="TextBox 54">
                  <a:extLst>
                    <a:ext uri="{FF2B5EF4-FFF2-40B4-BE49-F238E27FC236}">
                      <a16:creationId xmlns:a16="http://schemas.microsoft.com/office/drawing/2014/main" id="{3EDA7592-9B56-4072-BAE5-FCB439609B81}"/>
                    </a:ext>
                  </a:extLst>
                </p:cNvPr>
                <p:cNvSpPr txBox="1"/>
                <p:nvPr/>
              </p:nvSpPr>
              <p:spPr>
                <a:xfrm>
                  <a:off x="1073020" y="4758615"/>
                  <a:ext cx="1660849" cy="307777"/>
                </a:xfrm>
                <a:prstGeom prst="rect">
                  <a:avLst/>
                </a:prstGeom>
                <a:noFill/>
              </p:spPr>
              <p:txBody>
                <a:bodyPr wrap="square" rtlCol="0">
                  <a:spAutoFit/>
                </a:bodyPr>
                <a:lstStyle/>
                <a:p>
                  <a:pPr algn="ctr"/>
                  <a:r>
                    <a:rPr lang="en-US" sz="1400"/>
                    <a:t>Cluster 1</a:t>
                  </a:r>
                </a:p>
              </p:txBody>
            </p:sp>
            <p:sp>
              <p:nvSpPr>
                <p:cNvPr id="56" name="TextBox 55">
                  <a:extLst>
                    <a:ext uri="{FF2B5EF4-FFF2-40B4-BE49-F238E27FC236}">
                      <a16:creationId xmlns:a16="http://schemas.microsoft.com/office/drawing/2014/main" id="{FADF82F9-0373-49CB-B37B-D74F6D4B7D2E}"/>
                    </a:ext>
                  </a:extLst>
                </p:cNvPr>
                <p:cNvSpPr txBox="1"/>
                <p:nvPr/>
              </p:nvSpPr>
              <p:spPr>
                <a:xfrm>
                  <a:off x="1011006" y="5002632"/>
                  <a:ext cx="1828800" cy="274320"/>
                </a:xfrm>
                <a:prstGeom prst="rect">
                  <a:avLst/>
                </a:prstGeom>
                <a:solidFill>
                  <a:schemeClr val="tx2">
                    <a:lumMod val="75000"/>
                  </a:schemeClr>
                </a:solidFill>
              </p:spPr>
              <p:txBody>
                <a:bodyPr wrap="square" rtlCol="0">
                  <a:noAutofit/>
                </a:bodyPr>
                <a:lstStyle/>
                <a:p>
                  <a:pPr algn="ctr"/>
                  <a:r>
                    <a:rPr lang="en-US" sz="1400"/>
                    <a:t>Decision Tree</a:t>
                  </a:r>
                </a:p>
              </p:txBody>
            </p:sp>
            <p:sp>
              <p:nvSpPr>
                <p:cNvPr id="57" name="TextBox 56">
                  <a:extLst>
                    <a:ext uri="{FF2B5EF4-FFF2-40B4-BE49-F238E27FC236}">
                      <a16:creationId xmlns:a16="http://schemas.microsoft.com/office/drawing/2014/main" id="{5F835294-CB1F-4C35-872D-DEC577A4B2BE}"/>
                    </a:ext>
                  </a:extLst>
                </p:cNvPr>
                <p:cNvSpPr txBox="1"/>
                <p:nvPr/>
              </p:nvSpPr>
              <p:spPr>
                <a:xfrm>
                  <a:off x="1011006" y="5323707"/>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Random Forest </a:t>
                  </a:r>
                </a:p>
              </p:txBody>
            </p:sp>
            <p:sp>
              <p:nvSpPr>
                <p:cNvPr id="58" name="TextBox 57">
                  <a:extLst>
                    <a:ext uri="{FF2B5EF4-FFF2-40B4-BE49-F238E27FC236}">
                      <a16:creationId xmlns:a16="http://schemas.microsoft.com/office/drawing/2014/main" id="{9A5238FE-4EBA-48F3-A5B1-A3E5537A8607}"/>
                    </a:ext>
                  </a:extLst>
                </p:cNvPr>
                <p:cNvSpPr txBox="1"/>
                <p:nvPr/>
              </p:nvSpPr>
              <p:spPr>
                <a:xfrm>
                  <a:off x="1011006" y="5644782"/>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1</a:t>
                  </a:r>
                </a:p>
              </p:txBody>
            </p:sp>
          </p:grpSp>
          <p:grpSp>
            <p:nvGrpSpPr>
              <p:cNvPr id="59" name="Group 58">
                <a:extLst>
                  <a:ext uri="{FF2B5EF4-FFF2-40B4-BE49-F238E27FC236}">
                    <a16:creationId xmlns:a16="http://schemas.microsoft.com/office/drawing/2014/main" id="{8310590B-4441-42C2-85B6-95B9C309A2AB}"/>
                  </a:ext>
                </a:extLst>
              </p:cNvPr>
              <p:cNvGrpSpPr/>
              <p:nvPr/>
            </p:nvGrpSpPr>
            <p:grpSpPr>
              <a:xfrm>
                <a:off x="4830959" y="5071819"/>
                <a:ext cx="1828800" cy="1160487"/>
                <a:chOff x="1011006" y="4758615"/>
                <a:chExt cx="1828800" cy="1160487"/>
              </a:xfrm>
            </p:grpSpPr>
            <p:sp>
              <p:nvSpPr>
                <p:cNvPr id="60" name="TextBox 59">
                  <a:extLst>
                    <a:ext uri="{FF2B5EF4-FFF2-40B4-BE49-F238E27FC236}">
                      <a16:creationId xmlns:a16="http://schemas.microsoft.com/office/drawing/2014/main" id="{9BC87D91-D2BB-4447-BCEF-5059E546DFB2}"/>
                    </a:ext>
                  </a:extLst>
                </p:cNvPr>
                <p:cNvSpPr txBox="1"/>
                <p:nvPr/>
              </p:nvSpPr>
              <p:spPr>
                <a:xfrm>
                  <a:off x="1073020" y="4758615"/>
                  <a:ext cx="1660849" cy="307777"/>
                </a:xfrm>
                <a:prstGeom prst="rect">
                  <a:avLst/>
                </a:prstGeom>
                <a:noFill/>
              </p:spPr>
              <p:txBody>
                <a:bodyPr wrap="square" rtlCol="0">
                  <a:spAutoFit/>
                </a:bodyPr>
                <a:lstStyle/>
                <a:p>
                  <a:pPr algn="ctr"/>
                  <a:r>
                    <a:rPr lang="en-US" sz="1400"/>
                    <a:t>Cluster 2</a:t>
                  </a:r>
                </a:p>
              </p:txBody>
            </p:sp>
            <p:sp>
              <p:nvSpPr>
                <p:cNvPr id="61" name="TextBox 60">
                  <a:extLst>
                    <a:ext uri="{FF2B5EF4-FFF2-40B4-BE49-F238E27FC236}">
                      <a16:creationId xmlns:a16="http://schemas.microsoft.com/office/drawing/2014/main" id="{7E28E9D2-C1AF-424C-B841-E27BFF280DF2}"/>
                    </a:ext>
                  </a:extLst>
                </p:cNvPr>
                <p:cNvSpPr txBox="1"/>
                <p:nvPr/>
              </p:nvSpPr>
              <p:spPr>
                <a:xfrm>
                  <a:off x="1011006" y="5002632"/>
                  <a:ext cx="1828800" cy="274320"/>
                </a:xfrm>
                <a:prstGeom prst="rect">
                  <a:avLst/>
                </a:prstGeom>
                <a:solidFill>
                  <a:schemeClr val="tx2">
                    <a:lumMod val="75000"/>
                  </a:schemeClr>
                </a:solidFill>
              </p:spPr>
              <p:txBody>
                <a:bodyPr wrap="square" rtlCol="0">
                  <a:noAutofit/>
                </a:bodyPr>
                <a:lstStyle/>
                <a:p>
                  <a:pPr algn="ctr"/>
                  <a:r>
                    <a:rPr lang="en-US" sz="1400"/>
                    <a:t>Decision Tree</a:t>
                  </a:r>
                </a:p>
              </p:txBody>
            </p:sp>
            <p:sp>
              <p:nvSpPr>
                <p:cNvPr id="62" name="TextBox 61">
                  <a:extLst>
                    <a:ext uri="{FF2B5EF4-FFF2-40B4-BE49-F238E27FC236}">
                      <a16:creationId xmlns:a16="http://schemas.microsoft.com/office/drawing/2014/main" id="{68D9A811-02C7-4EDE-8D33-11ECAC8CEEA1}"/>
                    </a:ext>
                  </a:extLst>
                </p:cNvPr>
                <p:cNvSpPr txBox="1"/>
                <p:nvPr/>
              </p:nvSpPr>
              <p:spPr>
                <a:xfrm>
                  <a:off x="1011006" y="5323707"/>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Random Forest </a:t>
                  </a:r>
                </a:p>
              </p:txBody>
            </p:sp>
            <p:sp>
              <p:nvSpPr>
                <p:cNvPr id="63" name="TextBox 62">
                  <a:extLst>
                    <a:ext uri="{FF2B5EF4-FFF2-40B4-BE49-F238E27FC236}">
                      <a16:creationId xmlns:a16="http://schemas.microsoft.com/office/drawing/2014/main" id="{2C8E62BA-2670-4C6B-A3CD-9D80CE661AE1}"/>
                    </a:ext>
                  </a:extLst>
                </p:cNvPr>
                <p:cNvSpPr txBox="1"/>
                <p:nvPr/>
              </p:nvSpPr>
              <p:spPr>
                <a:xfrm>
                  <a:off x="1011006" y="5644782"/>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1</a:t>
                  </a:r>
                </a:p>
              </p:txBody>
            </p:sp>
          </p:grpSp>
          <p:grpSp>
            <p:nvGrpSpPr>
              <p:cNvPr id="64" name="Group 63">
                <a:extLst>
                  <a:ext uri="{FF2B5EF4-FFF2-40B4-BE49-F238E27FC236}">
                    <a16:creationId xmlns:a16="http://schemas.microsoft.com/office/drawing/2014/main" id="{55E0CD23-69F4-4596-B23E-F4EFBB4FBA97}"/>
                  </a:ext>
                </a:extLst>
              </p:cNvPr>
              <p:cNvGrpSpPr/>
              <p:nvPr/>
            </p:nvGrpSpPr>
            <p:grpSpPr>
              <a:xfrm>
                <a:off x="6825088" y="5071819"/>
                <a:ext cx="1828800" cy="1160487"/>
                <a:chOff x="1011006" y="4758615"/>
                <a:chExt cx="1828800" cy="1160487"/>
              </a:xfrm>
            </p:grpSpPr>
            <p:sp>
              <p:nvSpPr>
                <p:cNvPr id="65" name="TextBox 64">
                  <a:extLst>
                    <a:ext uri="{FF2B5EF4-FFF2-40B4-BE49-F238E27FC236}">
                      <a16:creationId xmlns:a16="http://schemas.microsoft.com/office/drawing/2014/main" id="{DD2600F0-BA15-4041-BB37-BE317DB3E23D}"/>
                    </a:ext>
                  </a:extLst>
                </p:cNvPr>
                <p:cNvSpPr txBox="1"/>
                <p:nvPr/>
              </p:nvSpPr>
              <p:spPr>
                <a:xfrm>
                  <a:off x="1073020" y="4758615"/>
                  <a:ext cx="1660849" cy="307777"/>
                </a:xfrm>
                <a:prstGeom prst="rect">
                  <a:avLst/>
                </a:prstGeom>
                <a:noFill/>
              </p:spPr>
              <p:txBody>
                <a:bodyPr wrap="square" rtlCol="0">
                  <a:spAutoFit/>
                </a:bodyPr>
                <a:lstStyle/>
                <a:p>
                  <a:pPr algn="ctr"/>
                  <a:r>
                    <a:rPr lang="en-US" sz="1400"/>
                    <a:t>Cluster 3</a:t>
                  </a:r>
                </a:p>
              </p:txBody>
            </p:sp>
            <p:sp>
              <p:nvSpPr>
                <p:cNvPr id="66" name="TextBox 65">
                  <a:extLst>
                    <a:ext uri="{FF2B5EF4-FFF2-40B4-BE49-F238E27FC236}">
                      <a16:creationId xmlns:a16="http://schemas.microsoft.com/office/drawing/2014/main" id="{85439818-CBC2-46B6-97D9-7B8C72CEEFE2}"/>
                    </a:ext>
                  </a:extLst>
                </p:cNvPr>
                <p:cNvSpPr txBox="1"/>
                <p:nvPr/>
              </p:nvSpPr>
              <p:spPr>
                <a:xfrm>
                  <a:off x="1011006" y="5002632"/>
                  <a:ext cx="1828800" cy="274320"/>
                </a:xfrm>
                <a:prstGeom prst="rect">
                  <a:avLst/>
                </a:prstGeom>
                <a:solidFill>
                  <a:schemeClr val="tx2">
                    <a:lumMod val="75000"/>
                  </a:schemeClr>
                </a:solidFill>
              </p:spPr>
              <p:txBody>
                <a:bodyPr wrap="square" rtlCol="0">
                  <a:noAutofit/>
                </a:bodyPr>
                <a:lstStyle/>
                <a:p>
                  <a:pPr algn="ctr"/>
                  <a:r>
                    <a:rPr lang="en-US" sz="1400"/>
                    <a:t>Decision Tree</a:t>
                  </a:r>
                </a:p>
              </p:txBody>
            </p:sp>
            <p:sp>
              <p:nvSpPr>
                <p:cNvPr id="67" name="TextBox 66">
                  <a:extLst>
                    <a:ext uri="{FF2B5EF4-FFF2-40B4-BE49-F238E27FC236}">
                      <a16:creationId xmlns:a16="http://schemas.microsoft.com/office/drawing/2014/main" id="{BB0C0B67-2201-4A61-BA00-C6C98BAC662F}"/>
                    </a:ext>
                  </a:extLst>
                </p:cNvPr>
                <p:cNvSpPr txBox="1"/>
                <p:nvPr/>
              </p:nvSpPr>
              <p:spPr>
                <a:xfrm>
                  <a:off x="1011006" y="5323707"/>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Random Forest </a:t>
                  </a:r>
                </a:p>
              </p:txBody>
            </p:sp>
            <p:sp>
              <p:nvSpPr>
                <p:cNvPr id="68" name="TextBox 67">
                  <a:extLst>
                    <a:ext uri="{FF2B5EF4-FFF2-40B4-BE49-F238E27FC236}">
                      <a16:creationId xmlns:a16="http://schemas.microsoft.com/office/drawing/2014/main" id="{1DBEAB34-91F2-4E46-B198-5791EA6BBC87}"/>
                    </a:ext>
                  </a:extLst>
                </p:cNvPr>
                <p:cNvSpPr txBox="1"/>
                <p:nvPr/>
              </p:nvSpPr>
              <p:spPr>
                <a:xfrm>
                  <a:off x="1011006" y="5644782"/>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1</a:t>
                  </a:r>
                </a:p>
              </p:txBody>
            </p:sp>
          </p:grpSp>
        </p:grpSp>
        <p:grpSp>
          <p:nvGrpSpPr>
            <p:cNvPr id="74" name="Group 73">
              <a:extLst>
                <a:ext uri="{FF2B5EF4-FFF2-40B4-BE49-F238E27FC236}">
                  <a16:creationId xmlns:a16="http://schemas.microsoft.com/office/drawing/2014/main" id="{5C925911-2AEA-4BEF-87D1-D6A6E6EA5E23}"/>
                </a:ext>
              </a:extLst>
            </p:cNvPr>
            <p:cNvGrpSpPr/>
            <p:nvPr/>
          </p:nvGrpSpPr>
          <p:grpSpPr>
            <a:xfrm>
              <a:off x="842701" y="6279061"/>
              <a:ext cx="7811187" cy="274320"/>
              <a:chOff x="842701" y="6279061"/>
              <a:chExt cx="7811187" cy="274320"/>
            </a:xfrm>
          </p:grpSpPr>
          <p:sp>
            <p:nvSpPr>
              <p:cNvPr id="70" name="TextBox 69">
                <a:extLst>
                  <a:ext uri="{FF2B5EF4-FFF2-40B4-BE49-F238E27FC236}">
                    <a16:creationId xmlns:a16="http://schemas.microsoft.com/office/drawing/2014/main" id="{10762AD1-61C5-4C81-ABB0-73D1E8CEA6D5}"/>
                  </a:ext>
                </a:extLst>
              </p:cNvPr>
              <p:cNvSpPr txBox="1"/>
              <p:nvPr/>
            </p:nvSpPr>
            <p:spPr>
              <a:xfrm>
                <a:off x="842701" y="6279061"/>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2</a:t>
                </a:r>
              </a:p>
            </p:txBody>
          </p:sp>
          <p:sp>
            <p:nvSpPr>
              <p:cNvPr id="71" name="TextBox 70">
                <a:extLst>
                  <a:ext uri="{FF2B5EF4-FFF2-40B4-BE49-F238E27FC236}">
                    <a16:creationId xmlns:a16="http://schemas.microsoft.com/office/drawing/2014/main" id="{B69892F2-5EEB-48C3-8302-419F169E2E18}"/>
                  </a:ext>
                </a:extLst>
              </p:cNvPr>
              <p:cNvSpPr txBox="1"/>
              <p:nvPr/>
            </p:nvSpPr>
            <p:spPr>
              <a:xfrm>
                <a:off x="2836830" y="6279061"/>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2</a:t>
                </a:r>
              </a:p>
            </p:txBody>
          </p:sp>
          <p:sp>
            <p:nvSpPr>
              <p:cNvPr id="72" name="TextBox 71">
                <a:extLst>
                  <a:ext uri="{FF2B5EF4-FFF2-40B4-BE49-F238E27FC236}">
                    <a16:creationId xmlns:a16="http://schemas.microsoft.com/office/drawing/2014/main" id="{ADA94EB1-170E-4320-AA97-A05861583695}"/>
                  </a:ext>
                </a:extLst>
              </p:cNvPr>
              <p:cNvSpPr txBox="1"/>
              <p:nvPr/>
            </p:nvSpPr>
            <p:spPr>
              <a:xfrm>
                <a:off x="4830959" y="6279061"/>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2</a:t>
                </a:r>
              </a:p>
            </p:txBody>
          </p:sp>
          <p:sp>
            <p:nvSpPr>
              <p:cNvPr id="73" name="TextBox 72">
                <a:extLst>
                  <a:ext uri="{FF2B5EF4-FFF2-40B4-BE49-F238E27FC236}">
                    <a16:creationId xmlns:a16="http://schemas.microsoft.com/office/drawing/2014/main" id="{B55A13F3-2656-4EAC-B3D7-799D7A7184A6}"/>
                  </a:ext>
                </a:extLst>
              </p:cNvPr>
              <p:cNvSpPr txBox="1"/>
              <p:nvPr/>
            </p:nvSpPr>
            <p:spPr>
              <a:xfrm>
                <a:off x="6825088" y="6279061"/>
                <a:ext cx="1828800" cy="274320"/>
              </a:xfrm>
              <a:prstGeom prst="rect">
                <a:avLst/>
              </a:prstGeom>
              <a:solidFill>
                <a:schemeClr val="tx2">
                  <a:lumMod val="75000"/>
                </a:schemeClr>
              </a:solidFill>
            </p:spPr>
            <p:txBody>
              <a:bodyPr wrap="square" rtlCol="0">
                <a:noAutofit/>
              </a:bodyPr>
              <a:lstStyle>
                <a:defPPr>
                  <a:defRPr lang="en-US"/>
                </a:defPPr>
                <a:lvl1pPr algn="ctr">
                  <a:defRPr sz="1400"/>
                </a:lvl1pPr>
              </a:lstStyle>
              <a:p>
                <a:r>
                  <a:rPr lang="en-US"/>
                  <a:t>Neural Networks 2</a:t>
                </a:r>
              </a:p>
            </p:txBody>
          </p:sp>
        </p:grpSp>
      </p:grpSp>
      <p:cxnSp>
        <p:nvCxnSpPr>
          <p:cNvPr id="77" name="Connector: Elbow 76">
            <a:extLst>
              <a:ext uri="{FF2B5EF4-FFF2-40B4-BE49-F238E27FC236}">
                <a16:creationId xmlns:a16="http://schemas.microsoft.com/office/drawing/2014/main" id="{BF8DA987-E303-4FE2-9CD6-19B4FEA8810A}"/>
              </a:ext>
            </a:extLst>
          </p:cNvPr>
          <p:cNvCxnSpPr>
            <a:stCxn id="21" idx="2"/>
            <a:endCxn id="49" idx="0"/>
          </p:cNvCxnSpPr>
          <p:nvPr/>
        </p:nvCxnSpPr>
        <p:spPr>
          <a:xfrm rot="5400000">
            <a:off x="4401430" y="1645237"/>
            <a:ext cx="510289" cy="5699471"/>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Connector: Elbow 78">
            <a:extLst>
              <a:ext uri="{FF2B5EF4-FFF2-40B4-BE49-F238E27FC236}">
                <a16:creationId xmlns:a16="http://schemas.microsoft.com/office/drawing/2014/main" id="{F90C82E6-7A57-43C1-BD2F-6A23914B492A}"/>
              </a:ext>
            </a:extLst>
          </p:cNvPr>
          <p:cNvCxnSpPr>
            <a:stCxn id="21" idx="2"/>
            <a:endCxn id="55" idx="0"/>
          </p:cNvCxnSpPr>
          <p:nvPr/>
        </p:nvCxnSpPr>
        <p:spPr>
          <a:xfrm rot="5400000">
            <a:off x="5398494" y="2642301"/>
            <a:ext cx="510289" cy="3705342"/>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1" name="Connector: Elbow 80">
            <a:extLst>
              <a:ext uri="{FF2B5EF4-FFF2-40B4-BE49-F238E27FC236}">
                <a16:creationId xmlns:a16="http://schemas.microsoft.com/office/drawing/2014/main" id="{D54157A5-35F4-4E69-92B9-B30551499C58}"/>
              </a:ext>
            </a:extLst>
          </p:cNvPr>
          <p:cNvCxnSpPr>
            <a:stCxn id="21" idx="2"/>
            <a:endCxn id="60" idx="0"/>
          </p:cNvCxnSpPr>
          <p:nvPr/>
        </p:nvCxnSpPr>
        <p:spPr>
          <a:xfrm rot="5400000">
            <a:off x="6395559" y="3639366"/>
            <a:ext cx="510289" cy="1711213"/>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3" name="Connector: Elbow 82">
            <a:extLst>
              <a:ext uri="{FF2B5EF4-FFF2-40B4-BE49-F238E27FC236}">
                <a16:creationId xmlns:a16="http://schemas.microsoft.com/office/drawing/2014/main" id="{D70369CE-CA21-4903-988D-5697F4A5AFCC}"/>
              </a:ext>
            </a:extLst>
          </p:cNvPr>
          <p:cNvCxnSpPr>
            <a:stCxn id="21" idx="2"/>
            <a:endCxn id="65" idx="0"/>
          </p:cNvCxnSpPr>
          <p:nvPr/>
        </p:nvCxnSpPr>
        <p:spPr>
          <a:xfrm rot="16200000" flipH="1">
            <a:off x="7392623" y="4353514"/>
            <a:ext cx="510289" cy="282916"/>
          </a:xfrm>
          <a:prstGeom prst="bentConnector3">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8911425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Modeling</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18</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3E8523-2D2F-4424-B89A-6F5A6C89F932}"/>
              </a:ext>
            </a:extLst>
          </p:cNvPr>
          <p:cNvSpPr txBox="1"/>
          <p:nvPr/>
        </p:nvSpPr>
        <p:spPr>
          <a:xfrm>
            <a:off x="1156996" y="1838125"/>
            <a:ext cx="10114742" cy="2357697"/>
          </a:xfrm>
          <a:prstGeom prst="rect">
            <a:avLst/>
          </a:prstGeom>
          <a:noFill/>
        </p:spPr>
        <p:txBody>
          <a:bodyPr wrap="square" rtlCol="0" anchor="t">
            <a:spAutoFit/>
          </a:bodyPr>
          <a:lstStyle/>
          <a:p>
            <a:pPr>
              <a:lnSpc>
                <a:spcPct val="150000"/>
              </a:lnSpc>
            </a:pPr>
            <a:r>
              <a:rPr lang="en-US" sz="2800" b="1"/>
              <a:t>Model 1:</a:t>
            </a:r>
            <a:endParaRPr lang="en-US" sz="2800">
              <a:cs typeface="Calibri"/>
            </a:endParaRPr>
          </a:p>
          <a:p>
            <a:pPr>
              <a:lnSpc>
                <a:spcPct val="150000"/>
              </a:lnSpc>
            </a:pPr>
            <a:r>
              <a:rPr lang="en-US"/>
              <a:t>Sale Price ~  Land Area + View Quality + Waterfront + Square Feet + Condition + Quality + Attic + Basement + Basement Finished + Porch + Attached Garage + Detached Garage + Fireplaces + Stories + Bedrooms + Bathrooms + Year Built </a:t>
            </a:r>
            <a:r>
              <a:rPr lang="en-US">
                <a:solidFill>
                  <a:srgbClr val="FF0000"/>
                </a:solidFill>
              </a:rPr>
              <a:t>(</a:t>
            </a:r>
            <a:r>
              <a:rPr lang="en-US">
                <a:solidFill>
                  <a:srgbClr val="FF6600"/>
                </a:solidFill>
              </a:rPr>
              <a:t>+ Hospital + Private School + Elementary School + High School + College + In Sewer Improvement + Fire Station + Library + Police Station + Water Plants)</a:t>
            </a:r>
            <a:endParaRPr lang="en-US">
              <a:solidFill>
                <a:srgbClr val="FF6600"/>
              </a:solidFill>
              <a:cs typeface="Calibri"/>
            </a:endParaRPr>
          </a:p>
        </p:txBody>
      </p:sp>
      <p:sp>
        <p:nvSpPr>
          <p:cNvPr id="7" name="TextBox 6">
            <a:extLst>
              <a:ext uri="{FF2B5EF4-FFF2-40B4-BE49-F238E27FC236}">
                <a16:creationId xmlns:a16="http://schemas.microsoft.com/office/drawing/2014/main" id="{3EB2BBA7-3188-418B-BF99-15924EC9EEBC}"/>
              </a:ext>
            </a:extLst>
          </p:cNvPr>
          <p:cNvSpPr txBox="1"/>
          <p:nvPr/>
        </p:nvSpPr>
        <p:spPr>
          <a:xfrm>
            <a:off x="1156996" y="5094341"/>
            <a:ext cx="7126438" cy="1200329"/>
          </a:xfrm>
          <a:prstGeom prst="rect">
            <a:avLst/>
          </a:prstGeom>
          <a:noFill/>
        </p:spPr>
        <p:txBody>
          <a:bodyPr wrap="none" rtlCol="0" anchor="t">
            <a:spAutoFit/>
          </a:bodyPr>
          <a:lstStyle/>
          <a:p>
            <a:pPr marL="285750" indent="-285750">
              <a:buFont typeface="Arial" panose="020B0604020202020204" pitchFamily="34" charset="0"/>
              <a:buChar char="•"/>
            </a:pPr>
            <a:r>
              <a:rPr lang="en-US"/>
              <a:t>Hospital : 10 miles radius</a:t>
            </a:r>
          </a:p>
          <a:p>
            <a:pPr marL="285750" indent="-285750">
              <a:buFont typeface="Arial" panose="020B0604020202020204" pitchFamily="34" charset="0"/>
              <a:buChar char="•"/>
            </a:pPr>
            <a:r>
              <a:rPr lang="en-US"/>
              <a:t>Private School, Elementary School, High School, College : 3 miles radius</a:t>
            </a:r>
          </a:p>
          <a:p>
            <a:pPr marL="285750" indent="-285750">
              <a:buFont typeface="Arial" panose="020B0604020202020204" pitchFamily="34" charset="0"/>
              <a:buChar char="•"/>
            </a:pPr>
            <a:r>
              <a:rPr lang="en-US"/>
              <a:t>Fire Station , Library, Police Station, Water Plants: 1-mile radius</a:t>
            </a:r>
          </a:p>
          <a:p>
            <a:pPr marL="285750" indent="-285750">
              <a:buFont typeface="Arial" panose="020B0604020202020204" pitchFamily="34" charset="0"/>
              <a:buChar char="•"/>
            </a:pPr>
            <a:r>
              <a:rPr lang="en-US"/>
              <a:t>In Sewer Improvement: with in the area </a:t>
            </a:r>
          </a:p>
        </p:txBody>
      </p:sp>
      <p:sp>
        <p:nvSpPr>
          <p:cNvPr id="8" name="TextBox 7">
            <a:extLst>
              <a:ext uri="{FF2B5EF4-FFF2-40B4-BE49-F238E27FC236}">
                <a16:creationId xmlns:a16="http://schemas.microsoft.com/office/drawing/2014/main" id="{81218D78-5F25-4F90-B1F9-839ABB151EE8}"/>
              </a:ext>
            </a:extLst>
          </p:cNvPr>
          <p:cNvSpPr txBox="1"/>
          <p:nvPr/>
        </p:nvSpPr>
        <p:spPr>
          <a:xfrm>
            <a:off x="8245419" y="4483498"/>
            <a:ext cx="3271665" cy="369332"/>
          </a:xfrm>
          <a:prstGeom prst="rect">
            <a:avLst/>
          </a:prstGeom>
          <a:noFill/>
        </p:spPr>
        <p:txBody>
          <a:bodyPr wrap="none" rtlCol="0">
            <a:spAutoFit/>
          </a:bodyPr>
          <a:lstStyle/>
          <a:p>
            <a:r>
              <a:rPr lang="en-US"/>
              <a:t>(Treasury Data </a:t>
            </a:r>
            <a:r>
              <a:rPr lang="en-US">
                <a:solidFill>
                  <a:srgbClr val="FF6600"/>
                </a:solidFill>
              </a:rPr>
              <a:t>+ Additional Data</a:t>
            </a:r>
            <a:r>
              <a:rPr lang="en-US"/>
              <a:t>)</a:t>
            </a:r>
          </a:p>
        </p:txBody>
      </p:sp>
    </p:spTree>
    <p:extLst>
      <p:ext uri="{BB962C8B-B14F-4D97-AF65-F5344CB8AC3E}">
        <p14:creationId xmlns:p14="http://schemas.microsoft.com/office/powerpoint/2010/main" val="25314623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Modeling</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19</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F3E8523-2D2F-4424-B89A-6F5A6C89F932}"/>
              </a:ext>
            </a:extLst>
          </p:cNvPr>
          <p:cNvSpPr txBox="1"/>
          <p:nvPr/>
        </p:nvSpPr>
        <p:spPr>
          <a:xfrm>
            <a:off x="1156996" y="1838132"/>
            <a:ext cx="10114742" cy="2773195"/>
          </a:xfrm>
          <a:prstGeom prst="rect">
            <a:avLst/>
          </a:prstGeom>
          <a:noFill/>
        </p:spPr>
        <p:txBody>
          <a:bodyPr wrap="square" rtlCol="0" anchor="t">
            <a:spAutoFit/>
          </a:bodyPr>
          <a:lstStyle/>
          <a:p>
            <a:pPr>
              <a:lnSpc>
                <a:spcPct val="150000"/>
              </a:lnSpc>
            </a:pPr>
            <a:r>
              <a:rPr lang="en-US" sz="2800" b="1"/>
              <a:t>Model 2: </a:t>
            </a:r>
            <a:endParaRPr lang="en-US" b="1"/>
          </a:p>
          <a:p>
            <a:pPr>
              <a:lnSpc>
                <a:spcPct val="150000"/>
              </a:lnSpc>
            </a:pPr>
            <a:r>
              <a:rPr lang="en-US">
                <a:ea typeface="+mn-lt"/>
                <a:cs typeface="+mn-lt"/>
              </a:rPr>
              <a:t>Sale Price ~  Land Area + View Quality + Waterfront + Square Feet + Condition + Quality + Attic + Basement + Basement Finished + Porch + Attached Garage + Detached Garage + Fireplaces + Stories + Bedrooms + Bathrooms + Year Built</a:t>
            </a:r>
          </a:p>
          <a:p>
            <a:pPr>
              <a:lnSpc>
                <a:spcPct val="150000"/>
              </a:lnSpc>
            </a:pPr>
            <a:r>
              <a:rPr lang="en-US"/>
              <a:t> </a:t>
            </a:r>
            <a:r>
              <a:rPr lang="en-US" strike="sngStrike">
                <a:solidFill>
                  <a:srgbClr val="FF0000"/>
                </a:solidFill>
              </a:rPr>
              <a:t>(</a:t>
            </a:r>
            <a:r>
              <a:rPr lang="en-US" strike="sngStrike">
                <a:solidFill>
                  <a:srgbClr val="FF6600"/>
                </a:solidFill>
              </a:rPr>
              <a:t>+ Hospital + Private School + Elementary School + High School + College + In Sewer Improvement + Fire Station + Library + Police Station + Water Plants)</a:t>
            </a:r>
            <a:endParaRPr lang="en-US" strike="sngStrike">
              <a:solidFill>
                <a:srgbClr val="FF6600"/>
              </a:solidFill>
              <a:cs typeface="Calibri"/>
            </a:endParaRPr>
          </a:p>
        </p:txBody>
      </p:sp>
      <p:sp>
        <p:nvSpPr>
          <p:cNvPr id="7" name="TextBox 6">
            <a:extLst>
              <a:ext uri="{FF2B5EF4-FFF2-40B4-BE49-F238E27FC236}">
                <a16:creationId xmlns:a16="http://schemas.microsoft.com/office/drawing/2014/main" id="{4A6735FE-5233-410F-9A96-A09923BE640F}"/>
              </a:ext>
            </a:extLst>
          </p:cNvPr>
          <p:cNvSpPr txBox="1"/>
          <p:nvPr/>
        </p:nvSpPr>
        <p:spPr>
          <a:xfrm>
            <a:off x="9534285" y="4426661"/>
            <a:ext cx="1612686" cy="369332"/>
          </a:xfrm>
          <a:prstGeom prst="rect">
            <a:avLst/>
          </a:prstGeom>
          <a:noFill/>
        </p:spPr>
        <p:txBody>
          <a:bodyPr wrap="none" rtlCol="0">
            <a:spAutoFit/>
          </a:bodyPr>
          <a:lstStyle/>
          <a:p>
            <a:r>
              <a:rPr lang="en-US"/>
              <a:t>(Treasury Data)</a:t>
            </a:r>
          </a:p>
        </p:txBody>
      </p:sp>
    </p:spTree>
    <p:extLst>
      <p:ext uri="{BB962C8B-B14F-4D97-AF65-F5344CB8AC3E}">
        <p14:creationId xmlns:p14="http://schemas.microsoft.com/office/powerpoint/2010/main" val="248363486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Problem Statement </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1</a:t>
            </a:r>
          </a:p>
        </p:txBody>
      </p:sp>
    </p:spTree>
    <p:extLst>
      <p:ext uri="{BB962C8B-B14F-4D97-AF65-F5344CB8AC3E}">
        <p14:creationId xmlns:p14="http://schemas.microsoft.com/office/powerpoint/2010/main" val="429266137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Clustering</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20</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FF80EB-34EC-44F5-BE43-0E54827786DE}"/>
              </a:ext>
            </a:extLst>
          </p:cNvPr>
          <p:cNvSpPr txBox="1"/>
          <p:nvPr/>
        </p:nvSpPr>
        <p:spPr>
          <a:xfrm>
            <a:off x="685714" y="1655792"/>
            <a:ext cx="3186490" cy="369332"/>
          </a:xfrm>
          <a:prstGeom prst="rect">
            <a:avLst/>
          </a:prstGeom>
          <a:solidFill>
            <a:schemeClr val="accent6">
              <a:lumMod val="50000"/>
            </a:schemeClr>
          </a:solidFill>
        </p:spPr>
        <p:txBody>
          <a:bodyPr wrap="square" rtlCol="0">
            <a:spAutoFit/>
          </a:bodyPr>
          <a:lstStyle/>
          <a:p>
            <a:pPr algn="ctr"/>
            <a:r>
              <a:rPr lang="en-US">
                <a:solidFill>
                  <a:schemeClr val="bg1"/>
                </a:solidFill>
              </a:rPr>
              <a:t>Hierarchy – Complete</a:t>
            </a:r>
          </a:p>
        </p:txBody>
      </p:sp>
      <p:sp>
        <p:nvSpPr>
          <p:cNvPr id="8" name="TextBox 7">
            <a:extLst>
              <a:ext uri="{FF2B5EF4-FFF2-40B4-BE49-F238E27FC236}">
                <a16:creationId xmlns:a16="http://schemas.microsoft.com/office/drawing/2014/main" id="{434B3A4B-FA87-419D-9160-ABF89B6D38C5}"/>
              </a:ext>
            </a:extLst>
          </p:cNvPr>
          <p:cNvSpPr txBox="1"/>
          <p:nvPr/>
        </p:nvSpPr>
        <p:spPr>
          <a:xfrm>
            <a:off x="4113159" y="1655792"/>
            <a:ext cx="3186490" cy="369332"/>
          </a:xfrm>
          <a:prstGeom prst="rect">
            <a:avLst/>
          </a:prstGeom>
          <a:solidFill>
            <a:schemeClr val="accent6">
              <a:lumMod val="20000"/>
              <a:lumOff val="80000"/>
            </a:schemeClr>
          </a:solidFill>
        </p:spPr>
        <p:txBody>
          <a:bodyPr wrap="square" rtlCol="0">
            <a:spAutoFit/>
          </a:bodyPr>
          <a:lstStyle/>
          <a:p>
            <a:pPr algn="ctr"/>
            <a:r>
              <a:rPr lang="en-US">
                <a:solidFill>
                  <a:schemeClr val="bg1"/>
                </a:solidFill>
              </a:rPr>
              <a:t>Hierarchy – Average </a:t>
            </a:r>
          </a:p>
        </p:txBody>
      </p:sp>
      <p:sp>
        <p:nvSpPr>
          <p:cNvPr id="9" name="TextBox 8">
            <a:extLst>
              <a:ext uri="{FF2B5EF4-FFF2-40B4-BE49-F238E27FC236}">
                <a16:creationId xmlns:a16="http://schemas.microsoft.com/office/drawing/2014/main" id="{FF41F04F-DF3F-40A3-85EA-6A1D34AEC054}"/>
              </a:ext>
            </a:extLst>
          </p:cNvPr>
          <p:cNvSpPr txBox="1"/>
          <p:nvPr/>
        </p:nvSpPr>
        <p:spPr>
          <a:xfrm>
            <a:off x="7540604" y="1655792"/>
            <a:ext cx="3186490" cy="369332"/>
          </a:xfrm>
          <a:prstGeom prst="rect">
            <a:avLst/>
          </a:prstGeom>
          <a:solidFill>
            <a:schemeClr val="accent6">
              <a:lumMod val="20000"/>
              <a:lumOff val="80000"/>
            </a:schemeClr>
          </a:solidFill>
        </p:spPr>
        <p:txBody>
          <a:bodyPr wrap="square" rtlCol="0">
            <a:spAutoFit/>
          </a:bodyPr>
          <a:lstStyle>
            <a:defPPr>
              <a:defRPr lang="en-US"/>
            </a:defPPr>
            <a:lvl1pPr algn="ctr">
              <a:defRPr>
                <a:solidFill>
                  <a:schemeClr val="bg1"/>
                </a:solidFill>
              </a:defRPr>
            </a:lvl1pPr>
          </a:lstStyle>
          <a:p>
            <a:r>
              <a:rPr lang="en-US"/>
              <a:t>K - Means</a:t>
            </a:r>
          </a:p>
        </p:txBody>
      </p:sp>
      <p:pic>
        <p:nvPicPr>
          <p:cNvPr id="3" name="Picture 2">
            <a:extLst>
              <a:ext uri="{FF2B5EF4-FFF2-40B4-BE49-F238E27FC236}">
                <a16:creationId xmlns:a16="http://schemas.microsoft.com/office/drawing/2014/main" id="{D87380CD-9928-4C3F-91F2-8BC83800D0A2}"/>
              </a:ext>
            </a:extLst>
          </p:cNvPr>
          <p:cNvPicPr>
            <a:picLocks noChangeAspect="1"/>
          </p:cNvPicPr>
          <p:nvPr/>
        </p:nvPicPr>
        <p:blipFill>
          <a:blip r:embed="rId2"/>
          <a:stretch>
            <a:fillRect/>
          </a:stretch>
        </p:blipFill>
        <p:spPr>
          <a:xfrm>
            <a:off x="685714" y="2301609"/>
            <a:ext cx="8595762" cy="4347363"/>
          </a:xfrm>
          <a:prstGeom prst="rect">
            <a:avLst/>
          </a:prstGeom>
        </p:spPr>
      </p:pic>
      <p:graphicFrame>
        <p:nvGraphicFramePr>
          <p:cNvPr id="10" name="Chart 9">
            <a:extLst>
              <a:ext uri="{FF2B5EF4-FFF2-40B4-BE49-F238E27FC236}">
                <a16:creationId xmlns:a16="http://schemas.microsoft.com/office/drawing/2014/main" id="{C352A048-3591-42BE-8C8F-CDE9391DC2A9}"/>
              </a:ext>
            </a:extLst>
          </p:cNvPr>
          <p:cNvGraphicFramePr/>
          <p:nvPr>
            <p:extLst>
              <p:ext uri="{D42A27DB-BD31-4B8C-83A1-F6EECF244321}">
                <p14:modId xmlns:p14="http://schemas.microsoft.com/office/powerpoint/2010/main" val="390409856"/>
              </p:ext>
            </p:extLst>
          </p:nvPr>
        </p:nvGraphicFramePr>
        <p:xfrm>
          <a:off x="9281475" y="2220685"/>
          <a:ext cx="2781023" cy="442828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22231376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Clustering</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21</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FF80EB-34EC-44F5-BE43-0E54827786DE}"/>
              </a:ext>
            </a:extLst>
          </p:cNvPr>
          <p:cNvSpPr txBox="1"/>
          <p:nvPr/>
        </p:nvSpPr>
        <p:spPr>
          <a:xfrm>
            <a:off x="685714" y="1655792"/>
            <a:ext cx="3186490" cy="369332"/>
          </a:xfrm>
          <a:prstGeom prst="rect">
            <a:avLst/>
          </a:prstGeom>
          <a:solidFill>
            <a:schemeClr val="accent6">
              <a:lumMod val="20000"/>
              <a:lumOff val="80000"/>
            </a:schemeClr>
          </a:solidFill>
        </p:spPr>
        <p:txBody>
          <a:bodyPr wrap="square" rtlCol="0">
            <a:spAutoFit/>
          </a:bodyPr>
          <a:lstStyle>
            <a:defPPr>
              <a:defRPr lang="en-US"/>
            </a:defPPr>
            <a:lvl1pPr algn="ctr">
              <a:defRPr>
                <a:solidFill>
                  <a:schemeClr val="bg1"/>
                </a:solidFill>
              </a:defRPr>
            </a:lvl1pPr>
          </a:lstStyle>
          <a:p>
            <a:r>
              <a:rPr lang="en-US"/>
              <a:t>Hierarchy – Complete</a:t>
            </a:r>
          </a:p>
        </p:txBody>
      </p:sp>
      <p:sp>
        <p:nvSpPr>
          <p:cNvPr id="8" name="TextBox 7">
            <a:extLst>
              <a:ext uri="{FF2B5EF4-FFF2-40B4-BE49-F238E27FC236}">
                <a16:creationId xmlns:a16="http://schemas.microsoft.com/office/drawing/2014/main" id="{434B3A4B-FA87-419D-9160-ABF89B6D38C5}"/>
              </a:ext>
            </a:extLst>
          </p:cNvPr>
          <p:cNvSpPr txBox="1"/>
          <p:nvPr/>
        </p:nvSpPr>
        <p:spPr>
          <a:xfrm>
            <a:off x="4113159" y="1655792"/>
            <a:ext cx="3186490" cy="369332"/>
          </a:xfrm>
          <a:prstGeom prst="rect">
            <a:avLst/>
          </a:prstGeom>
          <a:solidFill>
            <a:schemeClr val="accent6">
              <a:lumMod val="50000"/>
            </a:schemeClr>
          </a:solidFill>
        </p:spPr>
        <p:txBody>
          <a:bodyPr wrap="square" rtlCol="0">
            <a:spAutoFit/>
          </a:bodyPr>
          <a:lstStyle>
            <a:defPPr>
              <a:defRPr lang="en-US"/>
            </a:defPPr>
            <a:lvl1pPr algn="ctr">
              <a:defRPr>
                <a:solidFill>
                  <a:schemeClr val="bg1"/>
                </a:solidFill>
              </a:defRPr>
            </a:lvl1pPr>
          </a:lstStyle>
          <a:p>
            <a:r>
              <a:rPr lang="en-US"/>
              <a:t>Hierarchy – Average </a:t>
            </a:r>
          </a:p>
        </p:txBody>
      </p:sp>
      <p:sp>
        <p:nvSpPr>
          <p:cNvPr id="9" name="TextBox 8">
            <a:extLst>
              <a:ext uri="{FF2B5EF4-FFF2-40B4-BE49-F238E27FC236}">
                <a16:creationId xmlns:a16="http://schemas.microsoft.com/office/drawing/2014/main" id="{FF41F04F-DF3F-40A3-85EA-6A1D34AEC054}"/>
              </a:ext>
            </a:extLst>
          </p:cNvPr>
          <p:cNvSpPr txBox="1"/>
          <p:nvPr/>
        </p:nvSpPr>
        <p:spPr>
          <a:xfrm>
            <a:off x="7540604" y="1655792"/>
            <a:ext cx="3186490" cy="369332"/>
          </a:xfrm>
          <a:prstGeom prst="rect">
            <a:avLst/>
          </a:prstGeom>
          <a:solidFill>
            <a:schemeClr val="accent6">
              <a:lumMod val="20000"/>
              <a:lumOff val="80000"/>
            </a:schemeClr>
          </a:solidFill>
        </p:spPr>
        <p:txBody>
          <a:bodyPr wrap="square" rtlCol="0">
            <a:spAutoFit/>
          </a:bodyPr>
          <a:lstStyle>
            <a:defPPr>
              <a:defRPr lang="en-US"/>
            </a:defPPr>
            <a:lvl1pPr algn="ctr">
              <a:defRPr>
                <a:solidFill>
                  <a:schemeClr val="bg1"/>
                </a:solidFill>
              </a:defRPr>
            </a:lvl1pPr>
          </a:lstStyle>
          <a:p>
            <a:r>
              <a:rPr lang="en-US"/>
              <a:t>K - Means</a:t>
            </a:r>
          </a:p>
        </p:txBody>
      </p:sp>
      <p:graphicFrame>
        <p:nvGraphicFramePr>
          <p:cNvPr id="10" name="Chart 9">
            <a:extLst>
              <a:ext uri="{FF2B5EF4-FFF2-40B4-BE49-F238E27FC236}">
                <a16:creationId xmlns:a16="http://schemas.microsoft.com/office/drawing/2014/main" id="{C352A048-3591-42BE-8C8F-CDE9391DC2A9}"/>
              </a:ext>
            </a:extLst>
          </p:cNvPr>
          <p:cNvGraphicFramePr/>
          <p:nvPr>
            <p:extLst>
              <p:ext uri="{D42A27DB-BD31-4B8C-83A1-F6EECF244321}">
                <p14:modId xmlns:p14="http://schemas.microsoft.com/office/powerpoint/2010/main" val="578918315"/>
              </p:ext>
            </p:extLst>
          </p:nvPr>
        </p:nvGraphicFramePr>
        <p:xfrm>
          <a:off x="9281475" y="2220685"/>
          <a:ext cx="2781023" cy="4428287"/>
        </p:xfrm>
        <a:graphic>
          <a:graphicData uri="http://schemas.openxmlformats.org/drawingml/2006/chart">
            <c:chart xmlns:c="http://schemas.openxmlformats.org/drawingml/2006/chart" xmlns:r="http://schemas.openxmlformats.org/officeDocument/2006/relationships" r:id="rId2"/>
          </a:graphicData>
        </a:graphic>
      </p:graphicFrame>
      <p:pic>
        <p:nvPicPr>
          <p:cNvPr id="3" name="Picture 2">
            <a:extLst>
              <a:ext uri="{FF2B5EF4-FFF2-40B4-BE49-F238E27FC236}">
                <a16:creationId xmlns:a16="http://schemas.microsoft.com/office/drawing/2014/main" id="{50BDE823-D981-4475-8CA1-D1528DAFE65C}"/>
              </a:ext>
            </a:extLst>
          </p:cNvPr>
          <p:cNvPicPr>
            <a:picLocks noChangeAspect="1"/>
          </p:cNvPicPr>
          <p:nvPr/>
        </p:nvPicPr>
        <p:blipFill>
          <a:blip r:embed="rId3"/>
          <a:stretch>
            <a:fillRect/>
          </a:stretch>
        </p:blipFill>
        <p:spPr>
          <a:xfrm>
            <a:off x="685714" y="2489180"/>
            <a:ext cx="8333222" cy="4159792"/>
          </a:xfrm>
          <a:prstGeom prst="rect">
            <a:avLst/>
          </a:prstGeom>
        </p:spPr>
      </p:pic>
    </p:spTree>
    <p:extLst>
      <p:ext uri="{BB962C8B-B14F-4D97-AF65-F5344CB8AC3E}">
        <p14:creationId xmlns:p14="http://schemas.microsoft.com/office/powerpoint/2010/main" val="31801963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Clustering</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22</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76FF80EB-34EC-44F5-BE43-0E54827786DE}"/>
              </a:ext>
            </a:extLst>
          </p:cNvPr>
          <p:cNvSpPr txBox="1"/>
          <p:nvPr/>
        </p:nvSpPr>
        <p:spPr>
          <a:xfrm>
            <a:off x="685714" y="1655792"/>
            <a:ext cx="3186490" cy="369332"/>
          </a:xfrm>
          <a:prstGeom prst="rect">
            <a:avLst/>
          </a:prstGeom>
          <a:solidFill>
            <a:schemeClr val="accent6">
              <a:lumMod val="20000"/>
              <a:lumOff val="80000"/>
            </a:schemeClr>
          </a:solidFill>
        </p:spPr>
        <p:txBody>
          <a:bodyPr wrap="square" rtlCol="0">
            <a:spAutoFit/>
          </a:bodyPr>
          <a:lstStyle>
            <a:defPPr>
              <a:defRPr lang="en-US"/>
            </a:defPPr>
            <a:lvl1pPr algn="ctr">
              <a:defRPr>
                <a:solidFill>
                  <a:schemeClr val="bg1"/>
                </a:solidFill>
              </a:defRPr>
            </a:lvl1pPr>
          </a:lstStyle>
          <a:p>
            <a:r>
              <a:rPr lang="en-US"/>
              <a:t>Hierarchy – Complete</a:t>
            </a:r>
          </a:p>
        </p:txBody>
      </p:sp>
      <p:sp>
        <p:nvSpPr>
          <p:cNvPr id="8" name="TextBox 7">
            <a:extLst>
              <a:ext uri="{FF2B5EF4-FFF2-40B4-BE49-F238E27FC236}">
                <a16:creationId xmlns:a16="http://schemas.microsoft.com/office/drawing/2014/main" id="{434B3A4B-FA87-419D-9160-ABF89B6D38C5}"/>
              </a:ext>
            </a:extLst>
          </p:cNvPr>
          <p:cNvSpPr txBox="1"/>
          <p:nvPr/>
        </p:nvSpPr>
        <p:spPr>
          <a:xfrm>
            <a:off x="4113159" y="1655792"/>
            <a:ext cx="3186490" cy="369332"/>
          </a:xfrm>
          <a:prstGeom prst="rect">
            <a:avLst/>
          </a:prstGeom>
          <a:solidFill>
            <a:schemeClr val="accent6">
              <a:lumMod val="20000"/>
              <a:lumOff val="80000"/>
            </a:schemeClr>
          </a:solidFill>
        </p:spPr>
        <p:txBody>
          <a:bodyPr wrap="square" rtlCol="0">
            <a:spAutoFit/>
          </a:bodyPr>
          <a:lstStyle>
            <a:defPPr>
              <a:defRPr lang="en-US"/>
            </a:defPPr>
            <a:lvl1pPr algn="ctr">
              <a:defRPr>
                <a:solidFill>
                  <a:schemeClr val="bg1"/>
                </a:solidFill>
              </a:defRPr>
            </a:lvl1pPr>
          </a:lstStyle>
          <a:p>
            <a:r>
              <a:rPr lang="en-US"/>
              <a:t>Hierarchy – Average </a:t>
            </a:r>
          </a:p>
        </p:txBody>
      </p:sp>
      <p:sp>
        <p:nvSpPr>
          <p:cNvPr id="9" name="TextBox 8">
            <a:extLst>
              <a:ext uri="{FF2B5EF4-FFF2-40B4-BE49-F238E27FC236}">
                <a16:creationId xmlns:a16="http://schemas.microsoft.com/office/drawing/2014/main" id="{FF41F04F-DF3F-40A3-85EA-6A1D34AEC054}"/>
              </a:ext>
            </a:extLst>
          </p:cNvPr>
          <p:cNvSpPr txBox="1"/>
          <p:nvPr/>
        </p:nvSpPr>
        <p:spPr>
          <a:xfrm>
            <a:off x="7540604" y="1655792"/>
            <a:ext cx="3186490" cy="369332"/>
          </a:xfrm>
          <a:prstGeom prst="rect">
            <a:avLst/>
          </a:prstGeom>
          <a:solidFill>
            <a:schemeClr val="accent6">
              <a:lumMod val="50000"/>
            </a:schemeClr>
          </a:solidFill>
        </p:spPr>
        <p:txBody>
          <a:bodyPr wrap="square" rtlCol="0">
            <a:spAutoFit/>
          </a:bodyPr>
          <a:lstStyle>
            <a:defPPr>
              <a:defRPr lang="en-US"/>
            </a:defPPr>
            <a:lvl1pPr algn="ctr">
              <a:defRPr>
                <a:solidFill>
                  <a:schemeClr val="bg1"/>
                </a:solidFill>
              </a:defRPr>
            </a:lvl1pPr>
          </a:lstStyle>
          <a:p>
            <a:r>
              <a:rPr lang="en-US"/>
              <a:t>K - Means</a:t>
            </a:r>
          </a:p>
        </p:txBody>
      </p:sp>
      <p:graphicFrame>
        <p:nvGraphicFramePr>
          <p:cNvPr id="10" name="Chart 9">
            <a:extLst>
              <a:ext uri="{FF2B5EF4-FFF2-40B4-BE49-F238E27FC236}">
                <a16:creationId xmlns:a16="http://schemas.microsoft.com/office/drawing/2014/main" id="{C352A048-3591-42BE-8C8F-CDE9391DC2A9}"/>
              </a:ext>
            </a:extLst>
          </p:cNvPr>
          <p:cNvGraphicFramePr/>
          <p:nvPr>
            <p:extLst>
              <p:ext uri="{D42A27DB-BD31-4B8C-83A1-F6EECF244321}">
                <p14:modId xmlns:p14="http://schemas.microsoft.com/office/powerpoint/2010/main" val="2658545012"/>
              </p:ext>
            </p:extLst>
          </p:nvPr>
        </p:nvGraphicFramePr>
        <p:xfrm>
          <a:off x="1343609" y="2220685"/>
          <a:ext cx="9153330" cy="4428287"/>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2021449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Models Comparison </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5</a:t>
            </a:r>
          </a:p>
        </p:txBody>
      </p:sp>
    </p:spTree>
    <p:extLst>
      <p:ext uri="{BB962C8B-B14F-4D97-AF65-F5344CB8AC3E}">
        <p14:creationId xmlns:p14="http://schemas.microsoft.com/office/powerpoint/2010/main" val="250666575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t>Decision Tree</a:t>
            </a:r>
            <a:endParaRPr lang="en-US" b="0">
              <a:cs typeface="Calibri"/>
            </a:endParaRP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24</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7" name="Table 6">
            <a:extLst>
              <a:ext uri="{FF2B5EF4-FFF2-40B4-BE49-F238E27FC236}">
                <a16:creationId xmlns:a16="http://schemas.microsoft.com/office/drawing/2014/main" id="{16CAFF3F-432B-4835-ACFE-43BD6B3F38EE}"/>
              </a:ext>
            </a:extLst>
          </p:cNvPr>
          <p:cNvGraphicFramePr>
            <a:graphicFrameLocks noGrp="1"/>
          </p:cNvGraphicFramePr>
          <p:nvPr>
            <p:extLst>
              <p:ext uri="{D42A27DB-BD31-4B8C-83A1-F6EECF244321}">
                <p14:modId xmlns:p14="http://schemas.microsoft.com/office/powerpoint/2010/main" val="3321894612"/>
              </p:ext>
            </p:extLst>
          </p:nvPr>
        </p:nvGraphicFramePr>
        <p:xfrm>
          <a:off x="868325" y="1816395"/>
          <a:ext cx="7418390" cy="3849714"/>
        </p:xfrm>
        <a:graphic>
          <a:graphicData uri="http://schemas.openxmlformats.org/drawingml/2006/table">
            <a:tbl>
              <a:tblPr firstRow="1" bandRow="1">
                <a:tableStyleId>{5C22544A-7EE6-4342-B048-85BDC9FD1C3A}</a:tableStyleId>
              </a:tblPr>
              <a:tblGrid>
                <a:gridCol w="1483678">
                  <a:extLst>
                    <a:ext uri="{9D8B030D-6E8A-4147-A177-3AD203B41FA5}">
                      <a16:colId xmlns:a16="http://schemas.microsoft.com/office/drawing/2014/main" val="4220271170"/>
                    </a:ext>
                  </a:extLst>
                </a:gridCol>
                <a:gridCol w="1483678">
                  <a:extLst>
                    <a:ext uri="{9D8B030D-6E8A-4147-A177-3AD203B41FA5}">
                      <a16:colId xmlns:a16="http://schemas.microsoft.com/office/drawing/2014/main" val="3953323110"/>
                    </a:ext>
                  </a:extLst>
                </a:gridCol>
                <a:gridCol w="1483678">
                  <a:extLst>
                    <a:ext uri="{9D8B030D-6E8A-4147-A177-3AD203B41FA5}">
                      <a16:colId xmlns:a16="http://schemas.microsoft.com/office/drawing/2014/main" val="2586086313"/>
                    </a:ext>
                  </a:extLst>
                </a:gridCol>
                <a:gridCol w="1483678">
                  <a:extLst>
                    <a:ext uri="{9D8B030D-6E8A-4147-A177-3AD203B41FA5}">
                      <a16:colId xmlns:a16="http://schemas.microsoft.com/office/drawing/2014/main" val="1544448825"/>
                    </a:ext>
                  </a:extLst>
                </a:gridCol>
                <a:gridCol w="1483678">
                  <a:extLst>
                    <a:ext uri="{9D8B030D-6E8A-4147-A177-3AD203B41FA5}">
                      <a16:colId xmlns:a16="http://schemas.microsoft.com/office/drawing/2014/main" val="612268001"/>
                    </a:ext>
                  </a:extLst>
                </a:gridCol>
              </a:tblGrid>
              <a:tr h="620232">
                <a:tc rowSpan="8">
                  <a:txBody>
                    <a:bodyPr/>
                    <a:lstStyle/>
                    <a:p>
                      <a:pPr marL="0" marR="88900" lvl="0" indent="-88900" algn="ctr" defTabSz="914400" rtl="0" eaLnBrk="1" fontAlgn="ctr" latinLnBrk="0" hangingPunct="1">
                        <a:spcBef>
                          <a:spcPts val="0"/>
                        </a:spcBef>
                        <a:spcAft>
                          <a:spcPts val="0"/>
                        </a:spcAft>
                        <a:buNone/>
                      </a:pPr>
                      <a:r>
                        <a:rPr lang="en-US" sz="1800" b="1" i="0" u="none" strike="noStrike" kern="1200">
                          <a:solidFill>
                            <a:schemeClr val="lt1"/>
                          </a:solidFill>
                          <a:latin typeface="Calibri"/>
                          <a:ea typeface="+mn-ea"/>
                          <a:cs typeface="+mn-cs"/>
                        </a:rPr>
                        <a:t>Dependent variable:</a:t>
                      </a:r>
                    </a:p>
                    <a:p>
                      <a:pPr marL="0" marR="88900" lvl="0" indent="-88900" algn="ctr" defTabSz="914400" rtl="0" eaLnBrk="1" fontAlgn="ctr" latinLnBrk="0" hangingPunct="1">
                        <a:spcBef>
                          <a:spcPts val="0"/>
                        </a:spcBef>
                        <a:spcAft>
                          <a:spcPts val="0"/>
                        </a:spcAft>
                        <a:buNone/>
                      </a:pPr>
                      <a:r>
                        <a:rPr lang="en-US" sz="1800" b="1" i="0" u="none" strike="noStrike" kern="1200">
                          <a:solidFill>
                            <a:schemeClr val="lt1"/>
                          </a:solidFill>
                          <a:latin typeface="Calibri"/>
                          <a:ea typeface="+mn-ea"/>
                          <a:cs typeface="+mn-cs"/>
                        </a:rPr>
                        <a:t>Housing sales price in 2018</a:t>
                      </a:r>
                    </a:p>
                  </a:txBody>
                  <a:tcPr marL="63500" marR="63500" marT="63500" marB="63500" anchor="ctr"/>
                </a:tc>
                <a:tc gridSpan="2">
                  <a:txBody>
                    <a:bodyPr/>
                    <a:lstStyle/>
                    <a:p>
                      <a:pPr marR="88900" indent="-88900" algn="ctr" rtl="0" fontAlgn="ctr">
                        <a:spcBef>
                          <a:spcPts val="0"/>
                        </a:spcBef>
                        <a:spcAft>
                          <a:spcPts val="0"/>
                        </a:spcAft>
                      </a:pPr>
                      <a:r>
                        <a:rPr lang="en-US" sz="1200">
                          <a:solidFill>
                            <a:schemeClr val="bg1"/>
                          </a:solidFill>
                          <a:effectLst/>
                        </a:rPr>
                        <a:t>Full Model Predictors:  Both intrinsic and external features</a:t>
                      </a:r>
                      <a:endParaRPr lang="en-US">
                        <a:solidFill>
                          <a:schemeClr val="bg1"/>
                        </a:solidFill>
                        <a:effectLst/>
                      </a:endParaRPr>
                    </a:p>
                  </a:txBody>
                  <a:tcPr marL="63500" marR="63500" marT="63500" marB="63500" anchor="ctr">
                    <a:solidFill>
                      <a:srgbClr val="00194C"/>
                    </a:solidFill>
                  </a:tcPr>
                </a:tc>
                <a:tc hMerge="1">
                  <a:txBody>
                    <a:bodyPr/>
                    <a:lstStyle/>
                    <a:p>
                      <a:endParaRPr lang="en-US"/>
                    </a:p>
                  </a:txBody>
                  <a:tcPr/>
                </a:tc>
                <a:tc>
                  <a:txBody>
                    <a:bodyPr/>
                    <a:lstStyle/>
                    <a:p>
                      <a:pPr marR="88900" indent="-88900" algn="ctr" rtl="0" fontAlgn="ctr">
                        <a:spcBef>
                          <a:spcPts val="0"/>
                        </a:spcBef>
                        <a:spcAft>
                          <a:spcPts val="0"/>
                        </a:spcAft>
                      </a:pPr>
                      <a:r>
                        <a:rPr lang="en-US" sz="1200">
                          <a:solidFill>
                            <a:schemeClr val="bg1"/>
                          </a:solidFill>
                          <a:effectLst/>
                        </a:rPr>
                        <a:t>MAPE</a:t>
                      </a:r>
                      <a:endParaRPr lang="en-US">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a:solidFill>
                            <a:schemeClr val="bg1"/>
                          </a:solidFill>
                          <a:effectLst/>
                        </a:rPr>
                        <a:t>RMSE</a:t>
                      </a:r>
                      <a:endParaRPr lang="en-US">
                        <a:solidFill>
                          <a:schemeClr val="bg1"/>
                        </a:solidFill>
                        <a:effectLst/>
                      </a:endParaRPr>
                    </a:p>
                  </a:txBody>
                  <a:tcPr marL="63500" marR="63500" marT="63500" marB="63500" anchor="ctr">
                    <a:solidFill>
                      <a:srgbClr val="00194C"/>
                    </a:solidFill>
                  </a:tcPr>
                </a:tc>
                <a:extLst>
                  <a:ext uri="{0D108BD9-81ED-4DB2-BD59-A6C34878D82A}">
                    <a16:rowId xmlns:a16="http://schemas.microsoft.com/office/drawing/2014/main" val="2795735090"/>
                  </a:ext>
                </a:extLst>
              </a:tr>
              <a:tr h="382841">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(1)</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Full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18.55%</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75,311.15</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2586211909"/>
                  </a:ext>
                </a:extLst>
              </a:tr>
              <a:tr h="382841">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(2)</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Full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20.10%</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78,522.33</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3620577055"/>
                  </a:ext>
                </a:extLst>
              </a:tr>
              <a:tr h="382841">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(3)</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Full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20.44%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77,048.04</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305305206"/>
                  </a:ext>
                </a:extLst>
              </a:tr>
              <a:tr h="382841">
                <a:tc vMerge="1">
                  <a:txBody>
                    <a:bodyPr/>
                    <a:lstStyle/>
                    <a:p>
                      <a:endParaRPr lang="en-US"/>
                    </a:p>
                  </a:txBody>
                  <a:tcPr/>
                </a:tc>
                <a:tc gridSpan="2">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Reduced Model Predictors: Only intrinsic features</a:t>
                      </a:r>
                    </a:p>
                  </a:txBody>
                  <a:tcPr marL="63500" marR="63500" marT="63500" marB="63500" anchor="ctr">
                    <a:solidFill>
                      <a:srgbClr val="00194C"/>
                    </a:solidFill>
                  </a:tcPr>
                </a:tc>
                <a:tc hMerge="1">
                  <a:txBody>
                    <a:bodyPr/>
                    <a:lstStyle/>
                    <a:p>
                      <a:endParaRPr lang="en-US"/>
                    </a:p>
                  </a:txBody>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MAPE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RMSE</a:t>
                      </a:r>
                    </a:p>
                  </a:txBody>
                  <a:tcPr marL="63500" marR="63500" marT="63500" marB="63500" anchor="ctr">
                    <a:solidFill>
                      <a:srgbClr val="00194C"/>
                    </a:solidFill>
                  </a:tcPr>
                </a:tc>
                <a:extLst>
                  <a:ext uri="{0D108BD9-81ED-4DB2-BD59-A6C34878D82A}">
                    <a16:rowId xmlns:a16="http://schemas.microsoft.com/office/drawing/2014/main" val="601904020"/>
                  </a:ext>
                </a:extLst>
              </a:tr>
              <a:tr h="382841">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(4)</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Partial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18.68%</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76,238.63</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3379748997"/>
                  </a:ext>
                </a:extLst>
              </a:tr>
              <a:tr h="397565">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(5)</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Partial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20.70%</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80,667.04</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2028870627"/>
                  </a:ext>
                </a:extLst>
              </a:tr>
              <a:tr h="397565">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(6)</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Partial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21.05%</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80,287.79</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57030755"/>
                  </a:ext>
                </a:extLst>
              </a:tr>
            </a:tbl>
          </a:graphicData>
        </a:graphic>
      </p:graphicFrame>
      <p:sp>
        <p:nvSpPr>
          <p:cNvPr id="3" name="TextBox 2">
            <a:extLst>
              <a:ext uri="{FF2B5EF4-FFF2-40B4-BE49-F238E27FC236}">
                <a16:creationId xmlns:a16="http://schemas.microsoft.com/office/drawing/2014/main" id="{4CBCDEBF-EE85-4C12-AA08-73CCA533EDBB}"/>
              </a:ext>
            </a:extLst>
          </p:cNvPr>
          <p:cNvSpPr txBox="1"/>
          <p:nvPr/>
        </p:nvSpPr>
        <p:spPr>
          <a:xfrm>
            <a:off x="8671249" y="3010678"/>
            <a:ext cx="2780522" cy="2862322"/>
          </a:xfrm>
          <a:prstGeom prst="rect">
            <a:avLst/>
          </a:prstGeom>
          <a:noFill/>
        </p:spPr>
        <p:txBody>
          <a:bodyPr wrap="square" rtlCol="0">
            <a:spAutoFit/>
          </a:bodyPr>
          <a:lstStyle/>
          <a:p>
            <a:r>
              <a:rPr lang="en-US" b="1"/>
              <a:t>Best performance:  </a:t>
            </a:r>
          </a:p>
          <a:p>
            <a:r>
              <a:rPr lang="en-US"/>
              <a:t>Model (1)</a:t>
            </a:r>
          </a:p>
          <a:p>
            <a:endParaRPr lang="en-US" b="1"/>
          </a:p>
          <a:p>
            <a:r>
              <a:rPr lang="en-US" b="1"/>
              <a:t>Conclusion: </a:t>
            </a:r>
          </a:p>
          <a:p>
            <a:pPr marL="342900" indent="-342900">
              <a:buAutoNum type="arabicPeriod"/>
            </a:pPr>
            <a:r>
              <a:rPr lang="en-US"/>
              <a:t>No improvement with Clustering </a:t>
            </a:r>
          </a:p>
          <a:p>
            <a:pPr marL="342900" indent="-342900">
              <a:buAutoNum type="arabicPeriod"/>
            </a:pPr>
            <a:r>
              <a:rPr lang="en-US"/>
              <a:t> Model improved with external attributes from GIS </a:t>
            </a:r>
          </a:p>
          <a:p>
            <a:pPr marL="342900" indent="-342900">
              <a:buAutoNum type="arabicPeriod"/>
            </a:pPr>
            <a:endParaRPr lang="en-US" b="1"/>
          </a:p>
        </p:txBody>
      </p:sp>
    </p:spTree>
    <p:extLst>
      <p:ext uri="{BB962C8B-B14F-4D97-AF65-F5344CB8AC3E}">
        <p14:creationId xmlns:p14="http://schemas.microsoft.com/office/powerpoint/2010/main" val="13376784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a:rPr>
              <a:t>Artificial Neural Network</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25</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6" name="Table 5">
            <a:extLst>
              <a:ext uri="{FF2B5EF4-FFF2-40B4-BE49-F238E27FC236}">
                <a16:creationId xmlns:a16="http://schemas.microsoft.com/office/drawing/2014/main" id="{9300C34E-97AA-4666-9480-4E60CC4C9984}"/>
              </a:ext>
            </a:extLst>
          </p:cNvPr>
          <p:cNvGraphicFramePr>
            <a:graphicFrameLocks noGrp="1"/>
          </p:cNvGraphicFramePr>
          <p:nvPr>
            <p:extLst>
              <p:ext uri="{D42A27DB-BD31-4B8C-83A1-F6EECF244321}">
                <p14:modId xmlns:p14="http://schemas.microsoft.com/office/powerpoint/2010/main" val="714295178"/>
              </p:ext>
            </p:extLst>
          </p:nvPr>
        </p:nvGraphicFramePr>
        <p:xfrm>
          <a:off x="505047" y="1548882"/>
          <a:ext cx="8205855" cy="4666557"/>
        </p:xfrm>
        <a:graphic>
          <a:graphicData uri="http://schemas.openxmlformats.org/drawingml/2006/table">
            <a:tbl>
              <a:tblPr firstRow="1" bandRow="1">
                <a:tableStyleId>{5C22544A-7EE6-4342-B048-85BDC9FD1C3A}</a:tableStyleId>
              </a:tblPr>
              <a:tblGrid>
                <a:gridCol w="1683488">
                  <a:extLst>
                    <a:ext uri="{9D8B030D-6E8A-4147-A177-3AD203B41FA5}">
                      <a16:colId xmlns:a16="http://schemas.microsoft.com/office/drawing/2014/main" val="1743878607"/>
                    </a:ext>
                  </a:extLst>
                </a:gridCol>
                <a:gridCol w="661042">
                  <a:extLst>
                    <a:ext uri="{9D8B030D-6E8A-4147-A177-3AD203B41FA5}">
                      <a16:colId xmlns:a16="http://schemas.microsoft.com/office/drawing/2014/main" val="4079467184"/>
                    </a:ext>
                  </a:extLst>
                </a:gridCol>
                <a:gridCol w="1423843">
                  <a:extLst>
                    <a:ext uri="{9D8B030D-6E8A-4147-A177-3AD203B41FA5}">
                      <a16:colId xmlns:a16="http://schemas.microsoft.com/office/drawing/2014/main" val="578048947"/>
                    </a:ext>
                  </a:extLst>
                </a:gridCol>
                <a:gridCol w="920687">
                  <a:extLst>
                    <a:ext uri="{9D8B030D-6E8A-4147-A177-3AD203B41FA5}">
                      <a16:colId xmlns:a16="http://schemas.microsoft.com/office/drawing/2014/main" val="2903556376"/>
                    </a:ext>
                  </a:extLst>
                </a:gridCol>
                <a:gridCol w="1172265">
                  <a:extLst>
                    <a:ext uri="{9D8B030D-6E8A-4147-A177-3AD203B41FA5}">
                      <a16:colId xmlns:a16="http://schemas.microsoft.com/office/drawing/2014/main" val="241148682"/>
                    </a:ext>
                  </a:extLst>
                </a:gridCol>
                <a:gridCol w="1172265">
                  <a:extLst>
                    <a:ext uri="{9D8B030D-6E8A-4147-A177-3AD203B41FA5}">
                      <a16:colId xmlns:a16="http://schemas.microsoft.com/office/drawing/2014/main" val="4069212490"/>
                    </a:ext>
                  </a:extLst>
                </a:gridCol>
                <a:gridCol w="1172265">
                  <a:extLst>
                    <a:ext uri="{9D8B030D-6E8A-4147-A177-3AD203B41FA5}">
                      <a16:colId xmlns:a16="http://schemas.microsoft.com/office/drawing/2014/main" val="654258588"/>
                    </a:ext>
                  </a:extLst>
                </a:gridCol>
              </a:tblGrid>
              <a:tr h="515401">
                <a:tc rowSpan="9">
                  <a:txBody>
                    <a:bodyPr/>
                    <a:lstStyle/>
                    <a:p>
                      <a:pPr marR="88900" lvl="0" indent="-88900" algn="ctr">
                        <a:spcBef>
                          <a:spcPts val="0"/>
                        </a:spcBef>
                        <a:spcAft>
                          <a:spcPts val="0"/>
                        </a:spcAft>
                        <a:buNone/>
                      </a:pPr>
                      <a:r>
                        <a:rPr lang="en-US" sz="1800" b="1" i="0" u="none" strike="noStrike" noProof="0">
                          <a:latin typeface="Calibri"/>
                        </a:rPr>
                        <a:t>Dependent variable:</a:t>
                      </a:r>
                    </a:p>
                    <a:p>
                      <a:pPr marR="88900" lvl="0" indent="-88900" algn="ctr">
                        <a:spcBef>
                          <a:spcPts val="0"/>
                        </a:spcBef>
                        <a:spcAft>
                          <a:spcPts val="0"/>
                        </a:spcAft>
                        <a:buNone/>
                      </a:pPr>
                      <a:r>
                        <a:rPr lang="en-US" sz="1800" b="1" i="0" u="none" strike="noStrike" noProof="0">
                          <a:latin typeface="Calibri"/>
                        </a:rPr>
                        <a:t>Housing sale price in 2018</a:t>
                      </a:r>
                    </a:p>
                    <a:p>
                      <a:pPr lvl="0">
                        <a:buNone/>
                      </a:pPr>
                      <a:endParaRPr lang="en-US"/>
                    </a:p>
                  </a:txBody>
                  <a:tcPr marL="63500" marR="63500" marT="63500" marB="63500" anchor="ctr"/>
                </a:tc>
                <a:tc gridSpan="2">
                  <a:txBody>
                    <a:bodyPr/>
                    <a:lstStyle/>
                    <a:p>
                      <a:pPr marR="88900" indent="-88900" algn="ctr" rtl="0" fontAlgn="ctr">
                        <a:spcBef>
                          <a:spcPts val="0"/>
                        </a:spcBef>
                        <a:spcAft>
                          <a:spcPts val="0"/>
                        </a:spcAft>
                      </a:pPr>
                      <a:r>
                        <a:rPr lang="en-US" sz="1200" b="1">
                          <a:solidFill>
                            <a:schemeClr val="bg1"/>
                          </a:solidFill>
                          <a:effectLst/>
                        </a:rPr>
                        <a:t>Normalized data</a:t>
                      </a:r>
                      <a:endParaRPr lang="en-US" b="1">
                        <a:solidFill>
                          <a:schemeClr val="bg1"/>
                        </a:solidFill>
                        <a:effectLst/>
                      </a:endParaRPr>
                    </a:p>
                  </a:txBody>
                  <a:tcPr marL="63500" marR="63500" marT="63500" marB="63500" anchor="ctr">
                    <a:solidFill>
                      <a:schemeClr val="accent2"/>
                    </a:solidFill>
                  </a:tcPr>
                </a:tc>
                <a:tc hMerge="1">
                  <a:txBody>
                    <a:bodyPr/>
                    <a:lstStyle/>
                    <a:p>
                      <a:endParaRPr lang="en-US"/>
                    </a:p>
                  </a:txBody>
                  <a:tcPr/>
                </a:tc>
                <a:tc gridSpan="2">
                  <a:txBody>
                    <a:bodyPr/>
                    <a:lstStyle/>
                    <a:p>
                      <a:pPr marR="88900" indent="-88900" algn="ctr" rtl="0" fontAlgn="ctr">
                        <a:spcBef>
                          <a:spcPts val="0"/>
                        </a:spcBef>
                        <a:spcAft>
                          <a:spcPts val="0"/>
                        </a:spcAft>
                      </a:pPr>
                      <a:r>
                        <a:rPr lang="en-US" sz="1200" b="1">
                          <a:solidFill>
                            <a:schemeClr val="bg1"/>
                          </a:solidFill>
                          <a:effectLst/>
                        </a:rPr>
                        <a:t>Hidden Layer =1</a:t>
                      </a:r>
                      <a:endParaRPr lang="en-US" b="1">
                        <a:solidFill>
                          <a:schemeClr val="bg1"/>
                        </a:solidFill>
                        <a:effectLst/>
                      </a:endParaRPr>
                    </a:p>
                  </a:txBody>
                  <a:tcPr marL="63500" marR="63500" marT="63500" marB="63500" anchor="ctr">
                    <a:solidFill>
                      <a:schemeClr val="accent2"/>
                    </a:solidFill>
                  </a:tcPr>
                </a:tc>
                <a:tc hMerge="1">
                  <a:txBody>
                    <a:bodyPr/>
                    <a:lstStyle/>
                    <a:p>
                      <a:endParaRPr lang="en-US"/>
                    </a:p>
                  </a:txBody>
                  <a:tcPr/>
                </a:tc>
                <a:tc gridSpan="2">
                  <a:txBody>
                    <a:bodyPr/>
                    <a:lstStyle/>
                    <a:p>
                      <a:pPr marR="88900" indent="-88900" algn="ctr" rtl="0" fontAlgn="ctr">
                        <a:spcBef>
                          <a:spcPts val="0"/>
                        </a:spcBef>
                        <a:spcAft>
                          <a:spcPts val="0"/>
                        </a:spcAft>
                      </a:pPr>
                      <a:r>
                        <a:rPr lang="en-US" sz="1200" b="1">
                          <a:solidFill>
                            <a:schemeClr val="bg1"/>
                          </a:solidFill>
                          <a:effectLst/>
                        </a:rPr>
                        <a:t>Hidden Layer =2</a:t>
                      </a:r>
                      <a:endParaRPr lang="en-US" b="1">
                        <a:solidFill>
                          <a:schemeClr val="bg1"/>
                        </a:solidFill>
                        <a:effectLst/>
                      </a:endParaRPr>
                    </a:p>
                  </a:txBody>
                  <a:tcPr marL="63500" marR="63500" marT="63500" marB="63500" anchor="ctr">
                    <a:solidFill>
                      <a:schemeClr val="accent2"/>
                    </a:solidFill>
                  </a:tcPr>
                </a:tc>
                <a:tc hMerge="1">
                  <a:txBody>
                    <a:bodyPr/>
                    <a:lstStyle/>
                    <a:p>
                      <a:endParaRPr lang="en-US"/>
                    </a:p>
                  </a:txBody>
                  <a:tcPr/>
                </a:tc>
                <a:extLst>
                  <a:ext uri="{0D108BD9-81ED-4DB2-BD59-A6C34878D82A}">
                    <a16:rowId xmlns:a16="http://schemas.microsoft.com/office/drawing/2014/main" val="237612125"/>
                  </a:ext>
                </a:extLst>
              </a:tr>
              <a:tr h="487121">
                <a:tc vMerge="1">
                  <a:txBody>
                    <a:bodyPr/>
                    <a:lstStyle/>
                    <a:p>
                      <a:endParaRPr lang="en-US"/>
                    </a:p>
                  </a:txBody>
                  <a:tcPr marL="63500" marR="63500" marT="63500" marB="63500" anchor="ctr"/>
                </a:tc>
                <a:tc gridSpan="2">
                  <a:txBody>
                    <a:bodyPr/>
                    <a:lstStyle/>
                    <a:p>
                      <a:pPr marR="88900" algn="ctr" rtl="0" fontAlgn="ctr">
                        <a:spcBef>
                          <a:spcPts val="0"/>
                        </a:spcBef>
                        <a:spcAft>
                          <a:spcPts val="0"/>
                        </a:spcAft>
                      </a:pPr>
                      <a:r>
                        <a:rPr lang="en-US" sz="1200" b="1">
                          <a:solidFill>
                            <a:schemeClr val="bg1"/>
                          </a:solidFill>
                          <a:effectLst/>
                        </a:rPr>
                        <a:t>Full Model Predictors:  Both intrinsic and external features</a:t>
                      </a:r>
                      <a:endParaRPr lang="en-US" b="1">
                        <a:solidFill>
                          <a:schemeClr val="bg1"/>
                        </a:solidFill>
                        <a:effectLst/>
                      </a:endParaRPr>
                    </a:p>
                  </a:txBody>
                  <a:tcPr marL="63500" marR="63500" marT="63500" marB="63500" anchor="ctr">
                    <a:solidFill>
                      <a:srgbClr val="00194C"/>
                    </a:solidFill>
                  </a:tcPr>
                </a:tc>
                <a:tc hMerge="1">
                  <a:txBody>
                    <a:bodyPr/>
                    <a:lstStyle/>
                    <a:p>
                      <a:endParaRPr lang="en-US"/>
                    </a:p>
                  </a:txBody>
                  <a:tcPr/>
                </a:tc>
                <a:tc>
                  <a:txBody>
                    <a:bodyPr/>
                    <a:lstStyle/>
                    <a:p>
                      <a:pPr marR="88900" indent="-88900" algn="ctr" rtl="0" fontAlgn="ctr">
                        <a:spcBef>
                          <a:spcPts val="0"/>
                        </a:spcBef>
                        <a:spcAft>
                          <a:spcPts val="0"/>
                        </a:spcAft>
                      </a:pPr>
                      <a:r>
                        <a:rPr lang="en-US" sz="1200" b="1">
                          <a:solidFill>
                            <a:schemeClr val="bg1"/>
                          </a:solidFill>
                          <a:effectLst/>
                        </a:rPr>
                        <a:t>MAPE</a:t>
                      </a:r>
                      <a:endParaRPr lang="en-US" b="1">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b="1">
                          <a:solidFill>
                            <a:schemeClr val="bg1"/>
                          </a:solidFill>
                          <a:effectLst/>
                        </a:rPr>
                        <a:t>RMSE</a:t>
                      </a:r>
                      <a:endParaRPr lang="en-US" b="1">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b="1">
                          <a:solidFill>
                            <a:schemeClr val="bg1"/>
                          </a:solidFill>
                          <a:effectLst/>
                        </a:rPr>
                        <a:t>MAPE</a:t>
                      </a:r>
                      <a:endParaRPr lang="en-US" b="1">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b="1">
                          <a:solidFill>
                            <a:schemeClr val="bg1"/>
                          </a:solidFill>
                          <a:effectLst/>
                        </a:rPr>
                        <a:t>RMSE</a:t>
                      </a:r>
                      <a:endParaRPr lang="en-US" b="1">
                        <a:solidFill>
                          <a:schemeClr val="bg1"/>
                        </a:solidFill>
                        <a:effectLst/>
                      </a:endParaRPr>
                    </a:p>
                  </a:txBody>
                  <a:tcPr marL="63500" marR="63500" marT="63500" marB="63500" anchor="ctr">
                    <a:solidFill>
                      <a:srgbClr val="00194C"/>
                    </a:solidFill>
                  </a:tcPr>
                </a:tc>
                <a:extLst>
                  <a:ext uri="{0D108BD9-81ED-4DB2-BD59-A6C34878D82A}">
                    <a16:rowId xmlns:a16="http://schemas.microsoft.com/office/drawing/2014/main" val="4081624368"/>
                  </a:ext>
                </a:extLst>
              </a:tr>
              <a:tr h="487121">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(1)</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Full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23.32%</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85,203.68</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24.45%</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82,428.85</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2092773669"/>
                  </a:ext>
                </a:extLst>
              </a:tr>
              <a:tr h="487121">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(2)</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Full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27.84%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92,273.46</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28.06%</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98,678.17</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193324808"/>
                  </a:ext>
                </a:extLst>
              </a:tr>
              <a:tr h="487121">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(3)</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Full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23.07%</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83,246.44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30.99%</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118,830.79</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2375231442"/>
                  </a:ext>
                </a:extLst>
              </a:tr>
              <a:tr h="487121">
                <a:tc vMerge="1">
                  <a:txBody>
                    <a:bodyPr/>
                    <a:lstStyle/>
                    <a:p>
                      <a:endParaRPr lang="en-US"/>
                    </a:p>
                  </a:txBody>
                  <a:tcPr marL="63500" marR="63500" marT="63500" marB="63500" anchor="ctr"/>
                </a:tc>
                <a:tc gridSpan="2">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Reduced Model Predictors: Only intrinsic features</a:t>
                      </a:r>
                    </a:p>
                  </a:txBody>
                  <a:tcPr marL="63500" marR="63500" marT="63500" marB="63500" anchor="ctr">
                    <a:solidFill>
                      <a:srgbClr val="00194C"/>
                    </a:solidFill>
                  </a:tcPr>
                </a:tc>
                <a:tc hMerge="1">
                  <a:txBody>
                    <a:bodyPr/>
                    <a:lstStyle/>
                    <a:p>
                      <a:endParaRPr lang="en-US"/>
                    </a:p>
                  </a:txBody>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MAPE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RMSE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MAPE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bg1"/>
                          </a:solidFill>
                          <a:effectLst/>
                          <a:latin typeface="+mn-lt"/>
                          <a:ea typeface="+mn-ea"/>
                          <a:cs typeface="+mn-cs"/>
                        </a:rPr>
                        <a:t>RMSE</a:t>
                      </a:r>
                    </a:p>
                  </a:txBody>
                  <a:tcPr marL="63500" marR="63500" marT="63500" marB="63500" anchor="ctr">
                    <a:solidFill>
                      <a:srgbClr val="00194C"/>
                    </a:solidFill>
                  </a:tcPr>
                </a:tc>
                <a:extLst>
                  <a:ext uri="{0D108BD9-81ED-4DB2-BD59-A6C34878D82A}">
                    <a16:rowId xmlns:a16="http://schemas.microsoft.com/office/drawing/2014/main" val="1460134073"/>
                  </a:ext>
                </a:extLst>
              </a:tr>
              <a:tr h="487121">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(4)</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Partial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23.20%</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80,442.80</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22.66%</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75,099.24</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3217199465"/>
                  </a:ext>
                </a:extLst>
              </a:tr>
              <a:tr h="505858">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(5)</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Partial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22.78%</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90,041.37</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30.91%</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128,147.74</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913722499"/>
                  </a:ext>
                </a:extLst>
              </a:tr>
              <a:tr h="505858">
                <a:tc vMerge="1">
                  <a:txBody>
                    <a:bodyPr/>
                    <a:lstStyle/>
                    <a:p>
                      <a:endParaRPr lang="en-US"/>
                    </a:p>
                  </a:txBody>
                  <a:tcPr marL="63500" marR="63500" marT="63500" marB="63500" anchor="ctr"/>
                </a:tc>
                <a:tc>
                  <a:txBody>
                    <a:bodyPr/>
                    <a:lstStyle/>
                    <a:p>
                      <a:pPr marR="88900" indent="-88900" algn="ctr" rtl="0" fontAlgn="ctr">
                        <a:spcBef>
                          <a:spcPts val="0"/>
                        </a:spcBef>
                        <a:spcAft>
                          <a:spcPts val="0"/>
                        </a:spcAft>
                      </a:pPr>
                      <a:r>
                        <a:rPr lang="en-US" sz="1200">
                          <a:effectLst/>
                        </a:rPr>
                        <a:t>Model (6)</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Partial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26.27%</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94,074.93</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21.78%</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117,135.82</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3590017456"/>
                  </a:ext>
                </a:extLst>
              </a:tr>
            </a:tbl>
          </a:graphicData>
        </a:graphic>
      </p:graphicFrame>
      <p:sp>
        <p:nvSpPr>
          <p:cNvPr id="7" name="TextBox 6">
            <a:extLst>
              <a:ext uri="{FF2B5EF4-FFF2-40B4-BE49-F238E27FC236}">
                <a16:creationId xmlns:a16="http://schemas.microsoft.com/office/drawing/2014/main" id="{29A0BCB5-B01D-4D91-9C18-124B55DB289A}"/>
              </a:ext>
            </a:extLst>
          </p:cNvPr>
          <p:cNvSpPr txBox="1"/>
          <p:nvPr/>
        </p:nvSpPr>
        <p:spPr>
          <a:xfrm>
            <a:off x="8906431" y="2960915"/>
            <a:ext cx="2780522" cy="2585323"/>
          </a:xfrm>
          <a:prstGeom prst="rect">
            <a:avLst/>
          </a:prstGeom>
          <a:noFill/>
        </p:spPr>
        <p:txBody>
          <a:bodyPr wrap="square" rtlCol="0" anchor="t">
            <a:spAutoFit/>
          </a:bodyPr>
          <a:lstStyle/>
          <a:p>
            <a:r>
              <a:rPr lang="en-US" b="1"/>
              <a:t>Best performance:  </a:t>
            </a:r>
          </a:p>
          <a:p>
            <a:r>
              <a:rPr lang="en-US"/>
              <a:t>Model (4)</a:t>
            </a:r>
            <a:endParaRPr lang="en-US">
              <a:cs typeface="Calibri"/>
            </a:endParaRPr>
          </a:p>
          <a:p>
            <a:endParaRPr lang="en-US" b="1"/>
          </a:p>
          <a:p>
            <a:r>
              <a:rPr lang="en-US" b="1"/>
              <a:t>Conclusion: </a:t>
            </a:r>
            <a:endParaRPr lang="en-US" b="1">
              <a:cs typeface="Calibri"/>
            </a:endParaRPr>
          </a:p>
          <a:p>
            <a:pPr marL="342900" indent="-342900">
              <a:buAutoNum type="arabicPeriod"/>
            </a:pPr>
            <a:r>
              <a:rPr lang="en-US"/>
              <a:t>No improvement with Clustering </a:t>
            </a:r>
            <a:endParaRPr lang="en-US">
              <a:cs typeface="Calibri"/>
            </a:endParaRPr>
          </a:p>
          <a:p>
            <a:pPr marL="342900" indent="-342900">
              <a:buAutoNum type="arabicPeriod"/>
            </a:pPr>
            <a:r>
              <a:rPr lang="en-US"/>
              <a:t>Slight improvement with external features from GIS </a:t>
            </a:r>
            <a:endParaRPr lang="en-US">
              <a:cs typeface="Calibri"/>
            </a:endParaRPr>
          </a:p>
        </p:txBody>
      </p:sp>
    </p:spTree>
    <p:extLst>
      <p:ext uri="{BB962C8B-B14F-4D97-AF65-F5344CB8AC3E}">
        <p14:creationId xmlns:p14="http://schemas.microsoft.com/office/powerpoint/2010/main" val="561369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26</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t>Model Comparison </a:t>
            </a:r>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4" name="Table 3">
            <a:extLst>
              <a:ext uri="{FF2B5EF4-FFF2-40B4-BE49-F238E27FC236}">
                <a16:creationId xmlns:a16="http://schemas.microsoft.com/office/drawing/2014/main" id="{9F0553FB-7809-4D8E-AA3E-9AE277630D7F}"/>
              </a:ext>
            </a:extLst>
          </p:cNvPr>
          <p:cNvGraphicFramePr>
            <a:graphicFrameLocks noGrp="1"/>
          </p:cNvGraphicFramePr>
          <p:nvPr>
            <p:extLst>
              <p:ext uri="{D42A27DB-BD31-4B8C-83A1-F6EECF244321}">
                <p14:modId xmlns:p14="http://schemas.microsoft.com/office/powerpoint/2010/main" val="3904154694"/>
              </p:ext>
            </p:extLst>
          </p:nvPr>
        </p:nvGraphicFramePr>
        <p:xfrm>
          <a:off x="540489" y="1887278"/>
          <a:ext cx="8012570" cy="4233601"/>
        </p:xfrm>
        <a:graphic>
          <a:graphicData uri="http://schemas.openxmlformats.org/drawingml/2006/table">
            <a:tbl>
              <a:tblPr firstRow="1" bandRow="1">
                <a:tableStyleId>{5C22544A-7EE6-4342-B048-85BDC9FD1C3A}</a:tableStyleId>
              </a:tblPr>
              <a:tblGrid>
                <a:gridCol w="1602514">
                  <a:extLst>
                    <a:ext uri="{9D8B030D-6E8A-4147-A177-3AD203B41FA5}">
                      <a16:colId xmlns:a16="http://schemas.microsoft.com/office/drawing/2014/main" val="3793372019"/>
                    </a:ext>
                  </a:extLst>
                </a:gridCol>
                <a:gridCol w="1602514">
                  <a:extLst>
                    <a:ext uri="{9D8B030D-6E8A-4147-A177-3AD203B41FA5}">
                      <a16:colId xmlns:a16="http://schemas.microsoft.com/office/drawing/2014/main" val="2787165066"/>
                    </a:ext>
                  </a:extLst>
                </a:gridCol>
                <a:gridCol w="1602514">
                  <a:extLst>
                    <a:ext uri="{9D8B030D-6E8A-4147-A177-3AD203B41FA5}">
                      <a16:colId xmlns:a16="http://schemas.microsoft.com/office/drawing/2014/main" val="2331720192"/>
                    </a:ext>
                  </a:extLst>
                </a:gridCol>
                <a:gridCol w="1602514">
                  <a:extLst>
                    <a:ext uri="{9D8B030D-6E8A-4147-A177-3AD203B41FA5}">
                      <a16:colId xmlns:a16="http://schemas.microsoft.com/office/drawing/2014/main" val="815435483"/>
                    </a:ext>
                  </a:extLst>
                </a:gridCol>
                <a:gridCol w="1602514">
                  <a:extLst>
                    <a:ext uri="{9D8B030D-6E8A-4147-A177-3AD203B41FA5}">
                      <a16:colId xmlns:a16="http://schemas.microsoft.com/office/drawing/2014/main" val="1954931423"/>
                    </a:ext>
                  </a:extLst>
                </a:gridCol>
              </a:tblGrid>
              <a:tr h="547864">
                <a:tc rowSpan="8">
                  <a:txBody>
                    <a:bodyPr/>
                    <a:lstStyle/>
                    <a:p>
                      <a:pPr marR="88900" indent="-88900" algn="ctr" rtl="0" fontAlgn="ctr">
                        <a:spcBef>
                          <a:spcPts val="0"/>
                        </a:spcBef>
                        <a:spcAft>
                          <a:spcPts val="0"/>
                        </a:spcAft>
                      </a:pPr>
                      <a:r>
                        <a:rPr lang="en-US" sz="1800" b="1" i="0" u="none" strike="noStrike" kern="1200">
                          <a:solidFill>
                            <a:schemeClr val="lt1"/>
                          </a:solidFill>
                          <a:latin typeface="Calibri"/>
                          <a:ea typeface="+mn-ea"/>
                          <a:cs typeface="+mn-cs"/>
                        </a:rPr>
                        <a:t>Dependent variable:</a:t>
                      </a:r>
                    </a:p>
                    <a:p>
                      <a:pPr marR="88900" indent="-88900" algn="ctr" rtl="0" fontAlgn="ctr">
                        <a:spcBef>
                          <a:spcPts val="0"/>
                        </a:spcBef>
                        <a:spcAft>
                          <a:spcPts val="0"/>
                        </a:spcAft>
                      </a:pPr>
                      <a:r>
                        <a:rPr lang="en-US" sz="1800" b="1" i="0" u="none" strike="noStrike" kern="1200">
                          <a:solidFill>
                            <a:schemeClr val="lt1"/>
                          </a:solidFill>
                          <a:latin typeface="Calibri"/>
                          <a:ea typeface="+mn-ea"/>
                          <a:cs typeface="+mn-cs"/>
                        </a:rPr>
                        <a:t>Housing sale price in 2018</a:t>
                      </a:r>
                    </a:p>
                  </a:txBody>
                  <a:tcPr marL="63500" marR="63500" marT="63500" marB="63500" anchor="ctr"/>
                </a:tc>
                <a:tc gridSpan="2">
                  <a:txBody>
                    <a:bodyPr/>
                    <a:lstStyle/>
                    <a:p>
                      <a:pPr marR="88900" indent="-88900" algn="ctr" rtl="0" fontAlgn="ctr">
                        <a:spcBef>
                          <a:spcPts val="0"/>
                        </a:spcBef>
                        <a:spcAft>
                          <a:spcPts val="0"/>
                        </a:spcAft>
                      </a:pPr>
                      <a:r>
                        <a:rPr lang="en-US" sz="1200">
                          <a:solidFill>
                            <a:schemeClr val="bg1"/>
                          </a:solidFill>
                          <a:effectLst/>
                        </a:rPr>
                        <a:t>Full Model Predictors:  Both intrinsic and external features</a:t>
                      </a:r>
                      <a:endParaRPr lang="en-US">
                        <a:solidFill>
                          <a:schemeClr val="bg1"/>
                        </a:solidFill>
                        <a:effectLst/>
                      </a:endParaRPr>
                    </a:p>
                  </a:txBody>
                  <a:tcPr marL="63500" marR="63500" marT="63500" marB="63500" anchor="ctr">
                    <a:solidFill>
                      <a:srgbClr val="00194C"/>
                    </a:solidFill>
                  </a:tcPr>
                </a:tc>
                <a:tc hMerge="1">
                  <a:txBody>
                    <a:bodyPr/>
                    <a:lstStyle/>
                    <a:p>
                      <a:endParaRPr lang="en-US"/>
                    </a:p>
                  </a:txBody>
                  <a:tcPr/>
                </a:tc>
                <a:tc>
                  <a:txBody>
                    <a:bodyPr/>
                    <a:lstStyle/>
                    <a:p>
                      <a:pPr marR="88900" indent="-88900" algn="ctr" rtl="0" fontAlgn="ctr">
                        <a:spcBef>
                          <a:spcPts val="0"/>
                        </a:spcBef>
                        <a:spcAft>
                          <a:spcPts val="0"/>
                        </a:spcAft>
                      </a:pPr>
                      <a:r>
                        <a:rPr lang="en-US" sz="1200">
                          <a:solidFill>
                            <a:schemeClr val="bg1"/>
                          </a:solidFill>
                          <a:effectLst/>
                        </a:rPr>
                        <a:t>MAPE</a:t>
                      </a:r>
                      <a:endParaRPr lang="en-US">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a:solidFill>
                            <a:schemeClr val="bg1"/>
                          </a:solidFill>
                          <a:effectLst/>
                        </a:rPr>
                        <a:t>RMSE</a:t>
                      </a:r>
                      <a:endParaRPr lang="en-US">
                        <a:solidFill>
                          <a:schemeClr val="bg1"/>
                        </a:solidFill>
                        <a:effectLst/>
                      </a:endParaRPr>
                    </a:p>
                  </a:txBody>
                  <a:tcPr marL="63500" marR="63500" marT="63500" marB="63500" anchor="ctr">
                    <a:solidFill>
                      <a:srgbClr val="00194C"/>
                    </a:solidFill>
                  </a:tcPr>
                </a:tc>
                <a:extLst>
                  <a:ext uri="{0D108BD9-81ED-4DB2-BD59-A6C34878D82A}">
                    <a16:rowId xmlns:a16="http://schemas.microsoft.com/office/drawing/2014/main" val="1152190254"/>
                  </a:ext>
                </a:extLst>
              </a:tr>
              <a:tr h="507283">
                <a:tc vMerge="1">
                  <a:txBody>
                    <a:bodyPr/>
                    <a:lstStyle/>
                    <a:p>
                      <a:endParaRPr lang="en-US"/>
                    </a:p>
                  </a:txBody>
                  <a:tcPr/>
                </a:tc>
                <a:tc>
                  <a:txBody>
                    <a:bodyPr/>
                    <a:lstStyle/>
                    <a:p>
                      <a:pPr marR="88900" indent="-88900" algn="ctr" rtl="0" fontAlgn="ctr">
                        <a:spcBef>
                          <a:spcPts val="0"/>
                        </a:spcBef>
                        <a:spcAft>
                          <a:spcPts val="0"/>
                        </a:spcAft>
                      </a:pPr>
                      <a:r>
                        <a:rPr lang="en-US" sz="1200">
                          <a:effectLst/>
                        </a:rPr>
                        <a:t>Decision Tree</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Model 1</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18.55%</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75,311.15</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93786670"/>
                  </a:ext>
                </a:extLst>
              </a:tr>
              <a:tr h="520296">
                <a:tc vMerge="1">
                  <a:txBody>
                    <a:bodyPr/>
                    <a:lstStyle/>
                    <a:p>
                      <a:endParaRPr lang="en-US"/>
                    </a:p>
                  </a:txBody>
                  <a:tcPr/>
                </a:tc>
                <a:tc>
                  <a:txBody>
                    <a:bodyPr/>
                    <a:lstStyle/>
                    <a:p>
                      <a:pPr marR="88900" indent="-88900" algn="ctr" rtl="0" fontAlgn="ctr">
                        <a:spcBef>
                          <a:spcPts val="0"/>
                        </a:spcBef>
                        <a:spcAft>
                          <a:spcPts val="0"/>
                        </a:spcAft>
                      </a:pPr>
                      <a:r>
                        <a:rPr lang="en-US" sz="1200">
                          <a:effectLst/>
                        </a:rPr>
                        <a:t>Random Forest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Model 1</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14.04%</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55,910.26</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2610568346"/>
                  </a:ext>
                </a:extLst>
              </a:tr>
              <a:tr h="547864">
                <a:tc vMerge="1">
                  <a:txBody>
                    <a:bodyPr/>
                    <a:lstStyle/>
                    <a:p>
                      <a:endParaRPr lang="en-US"/>
                    </a:p>
                  </a:txBody>
                  <a:tcPr/>
                </a:tc>
                <a:tc>
                  <a:txBody>
                    <a:bodyPr/>
                    <a:lstStyle/>
                    <a:p>
                      <a:pPr marR="88900" indent="-88900" algn="ctr" rtl="0" fontAlgn="ctr">
                        <a:spcBef>
                          <a:spcPts val="0"/>
                        </a:spcBef>
                        <a:spcAft>
                          <a:spcPts val="0"/>
                        </a:spcAft>
                      </a:pPr>
                      <a:r>
                        <a:rPr lang="en-US" sz="1200">
                          <a:effectLst/>
                        </a:rPr>
                        <a:t>Neural Network</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Model 1 (One Hidden Layer)</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29.84%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123,443.38</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593979307"/>
                  </a:ext>
                </a:extLst>
              </a:tr>
              <a:tr h="547864">
                <a:tc vMerge="1">
                  <a:txBody>
                    <a:bodyPr/>
                    <a:lstStyle/>
                    <a:p>
                      <a:endParaRPr lang="en-US"/>
                    </a:p>
                  </a:txBody>
                  <a:tcPr/>
                </a:tc>
                <a:tc gridSpan="2">
                  <a:txBody>
                    <a:bodyPr/>
                    <a:lstStyle/>
                    <a:p>
                      <a:pPr marR="88900" indent="-88900" algn="ctr" rtl="0" fontAlgn="ctr">
                        <a:spcBef>
                          <a:spcPts val="0"/>
                        </a:spcBef>
                        <a:spcAft>
                          <a:spcPts val="0"/>
                        </a:spcAft>
                      </a:pPr>
                      <a:r>
                        <a:rPr lang="en-US" sz="1200" b="1">
                          <a:solidFill>
                            <a:schemeClr val="bg1"/>
                          </a:solidFill>
                          <a:effectLst/>
                        </a:rPr>
                        <a:t>Reduced Model Predictors: Only intrinsic features</a:t>
                      </a:r>
                      <a:endParaRPr lang="en-US" b="1">
                        <a:solidFill>
                          <a:schemeClr val="bg1"/>
                        </a:solidFill>
                        <a:effectLst/>
                      </a:endParaRPr>
                    </a:p>
                  </a:txBody>
                  <a:tcPr marL="63500" marR="63500" marT="63500" marB="63500" anchor="ctr">
                    <a:solidFill>
                      <a:srgbClr val="00194C"/>
                    </a:solidFill>
                  </a:tcPr>
                </a:tc>
                <a:tc hMerge="1">
                  <a:txBody>
                    <a:bodyPr/>
                    <a:lstStyle/>
                    <a:p>
                      <a:endParaRPr lang="en-US"/>
                    </a:p>
                  </a:txBody>
                  <a:tcPr/>
                </a:tc>
                <a:tc>
                  <a:txBody>
                    <a:bodyPr/>
                    <a:lstStyle/>
                    <a:p>
                      <a:pPr marR="88900" indent="-88900" algn="ctr" rtl="0" fontAlgn="ctr">
                        <a:spcBef>
                          <a:spcPts val="0"/>
                        </a:spcBef>
                        <a:spcAft>
                          <a:spcPts val="0"/>
                        </a:spcAft>
                      </a:pPr>
                      <a:r>
                        <a:rPr lang="en-US" sz="1200" b="1">
                          <a:solidFill>
                            <a:schemeClr val="bg1"/>
                          </a:solidFill>
                          <a:effectLst/>
                        </a:rPr>
                        <a:t>MAPE</a:t>
                      </a:r>
                      <a:endParaRPr lang="en-US" b="1">
                        <a:solidFill>
                          <a:schemeClr val="bg1"/>
                        </a:solidFill>
                        <a:effectLst/>
                      </a:endParaRPr>
                    </a:p>
                  </a:txBody>
                  <a:tcPr marL="63500" marR="63500" marT="63500" marB="63500" anchor="ctr">
                    <a:solidFill>
                      <a:srgbClr val="00194C"/>
                    </a:solidFill>
                  </a:tcPr>
                </a:tc>
                <a:tc>
                  <a:txBody>
                    <a:bodyPr/>
                    <a:lstStyle/>
                    <a:p>
                      <a:pPr marR="88900" indent="-88900" algn="ctr" rtl="0" fontAlgn="ctr">
                        <a:spcBef>
                          <a:spcPts val="0"/>
                        </a:spcBef>
                        <a:spcAft>
                          <a:spcPts val="0"/>
                        </a:spcAft>
                      </a:pPr>
                      <a:r>
                        <a:rPr lang="en-US" sz="1200" b="1">
                          <a:solidFill>
                            <a:schemeClr val="bg1"/>
                          </a:solidFill>
                          <a:effectLst/>
                        </a:rPr>
                        <a:t>RMSE</a:t>
                      </a:r>
                      <a:endParaRPr lang="en-US" b="1">
                        <a:solidFill>
                          <a:schemeClr val="bg1"/>
                        </a:solidFill>
                        <a:effectLst/>
                      </a:endParaRPr>
                    </a:p>
                  </a:txBody>
                  <a:tcPr marL="63500" marR="63500" marT="63500" marB="63500" anchor="ctr">
                    <a:solidFill>
                      <a:srgbClr val="00194C"/>
                    </a:solidFill>
                  </a:tcPr>
                </a:tc>
                <a:extLst>
                  <a:ext uri="{0D108BD9-81ED-4DB2-BD59-A6C34878D82A}">
                    <a16:rowId xmlns:a16="http://schemas.microsoft.com/office/drawing/2014/main" val="2297889416"/>
                  </a:ext>
                </a:extLst>
              </a:tr>
              <a:tr h="507283">
                <a:tc vMerge="1">
                  <a:txBody>
                    <a:bodyPr/>
                    <a:lstStyle/>
                    <a:p>
                      <a:endParaRPr lang="en-US"/>
                    </a:p>
                  </a:txBody>
                  <a:tcPr/>
                </a:tc>
                <a:tc>
                  <a:txBody>
                    <a:bodyPr/>
                    <a:lstStyle/>
                    <a:p>
                      <a:pPr marR="88900" indent="-88900" algn="ctr" rtl="0" fontAlgn="ctr">
                        <a:spcBef>
                          <a:spcPts val="0"/>
                        </a:spcBef>
                        <a:spcAft>
                          <a:spcPts val="0"/>
                        </a:spcAft>
                      </a:pPr>
                      <a:r>
                        <a:rPr lang="en-US" sz="1200">
                          <a:effectLst/>
                        </a:rPr>
                        <a:t>Decision Tree</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Model 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18.68%</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76,238.63</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405310618"/>
                  </a:ext>
                </a:extLst>
              </a:tr>
              <a:tr h="507283">
                <a:tc vMerge="1">
                  <a:txBody>
                    <a:bodyPr/>
                    <a:lstStyle/>
                    <a:p>
                      <a:endParaRPr lang="en-US"/>
                    </a:p>
                  </a:txBody>
                  <a:tcPr/>
                </a:tc>
                <a:tc>
                  <a:txBody>
                    <a:bodyPr/>
                    <a:lstStyle/>
                    <a:p>
                      <a:pPr marR="88900" indent="-88900" algn="ctr" rtl="0" fontAlgn="ctr">
                        <a:spcBef>
                          <a:spcPts val="0"/>
                        </a:spcBef>
                        <a:spcAft>
                          <a:spcPts val="0"/>
                        </a:spcAft>
                      </a:pPr>
                      <a:r>
                        <a:rPr lang="en-US" sz="1200">
                          <a:effectLst/>
                        </a:rPr>
                        <a:t>Random Forest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Model 4</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16.96%</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65,209.82</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3417563533"/>
                  </a:ext>
                </a:extLst>
              </a:tr>
              <a:tr h="547864">
                <a:tc vMerge="1">
                  <a:txBody>
                    <a:bodyPr/>
                    <a:lstStyle/>
                    <a:p>
                      <a:endParaRPr lang="en-US"/>
                    </a:p>
                  </a:txBody>
                  <a:tcPr/>
                </a:tc>
                <a:tc>
                  <a:txBody>
                    <a:bodyPr/>
                    <a:lstStyle/>
                    <a:p>
                      <a:pPr marR="88900" indent="-88900" algn="ctr" rtl="0" fontAlgn="ctr">
                        <a:spcBef>
                          <a:spcPts val="0"/>
                        </a:spcBef>
                        <a:spcAft>
                          <a:spcPts val="0"/>
                        </a:spcAft>
                      </a:pPr>
                      <a:r>
                        <a:rPr lang="en-US" sz="1200">
                          <a:effectLst/>
                        </a:rPr>
                        <a:t>Neural Network</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Model 4 (One Hidden Layer)</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29.12%</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133,580.48</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2487353676"/>
                  </a:ext>
                </a:extLst>
              </a:tr>
            </a:tbl>
          </a:graphicData>
        </a:graphic>
      </p:graphicFrame>
      <p:sp>
        <p:nvSpPr>
          <p:cNvPr id="9" name="TextBox 8">
            <a:extLst>
              <a:ext uri="{FF2B5EF4-FFF2-40B4-BE49-F238E27FC236}">
                <a16:creationId xmlns:a16="http://schemas.microsoft.com/office/drawing/2014/main" id="{955D5DC3-CD90-4D35-BF18-B528D182EEDF}"/>
              </a:ext>
            </a:extLst>
          </p:cNvPr>
          <p:cNvSpPr txBox="1"/>
          <p:nvPr/>
        </p:nvSpPr>
        <p:spPr>
          <a:xfrm>
            <a:off x="8906431" y="2960915"/>
            <a:ext cx="2780522" cy="2031325"/>
          </a:xfrm>
          <a:prstGeom prst="rect">
            <a:avLst/>
          </a:prstGeom>
          <a:noFill/>
        </p:spPr>
        <p:txBody>
          <a:bodyPr wrap="square" rtlCol="0">
            <a:spAutoFit/>
          </a:bodyPr>
          <a:lstStyle/>
          <a:p>
            <a:r>
              <a:rPr lang="en-US" b="1"/>
              <a:t>Best performance:  </a:t>
            </a:r>
          </a:p>
          <a:p>
            <a:r>
              <a:rPr lang="en-US"/>
              <a:t>Random Forest Full Model</a:t>
            </a:r>
          </a:p>
          <a:p>
            <a:endParaRPr lang="en-US" b="1"/>
          </a:p>
          <a:p>
            <a:r>
              <a:rPr lang="en-US" b="1"/>
              <a:t>Conclusion: </a:t>
            </a:r>
          </a:p>
          <a:p>
            <a:pPr marL="342900" indent="-342900">
              <a:buAutoNum type="arabicPeriod"/>
            </a:pPr>
            <a:r>
              <a:rPr lang="en-US"/>
              <a:t>Model improved with external attributes from GIS </a:t>
            </a:r>
          </a:p>
        </p:txBody>
      </p:sp>
    </p:spTree>
    <p:extLst>
      <p:ext uri="{BB962C8B-B14F-4D97-AF65-F5344CB8AC3E}">
        <p14:creationId xmlns:p14="http://schemas.microsoft.com/office/powerpoint/2010/main" val="12316483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506237" y="198280"/>
            <a:ext cx="8333222" cy="1147969"/>
          </a:xfrm>
        </p:spPr>
        <p:txBody>
          <a:bodyPr/>
          <a:lstStyle/>
          <a:p>
            <a:r>
              <a:rPr lang="en-US"/>
              <a:t>Random Forest</a:t>
            </a: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27</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5" name="Table 4">
            <a:extLst>
              <a:ext uri="{FF2B5EF4-FFF2-40B4-BE49-F238E27FC236}">
                <a16:creationId xmlns:a16="http://schemas.microsoft.com/office/drawing/2014/main" id="{BBE779DD-3D9A-4D6A-8C46-66B396842B90}"/>
              </a:ext>
            </a:extLst>
          </p:cNvPr>
          <p:cNvGraphicFramePr>
            <a:graphicFrameLocks noGrp="1"/>
          </p:cNvGraphicFramePr>
          <p:nvPr>
            <p:extLst>
              <p:ext uri="{D42A27DB-BD31-4B8C-83A1-F6EECF244321}">
                <p14:modId xmlns:p14="http://schemas.microsoft.com/office/powerpoint/2010/main" val="578582323"/>
              </p:ext>
            </p:extLst>
          </p:nvPr>
        </p:nvGraphicFramePr>
        <p:xfrm>
          <a:off x="567070" y="1564758"/>
          <a:ext cx="7968558" cy="4451256"/>
        </p:xfrm>
        <a:graphic>
          <a:graphicData uri="http://schemas.openxmlformats.org/drawingml/2006/table">
            <a:tbl>
              <a:tblPr firstRow="1" bandRow="1">
                <a:tableStyleId>{5C22544A-7EE6-4342-B048-85BDC9FD1C3A}</a:tableStyleId>
              </a:tblPr>
              <a:tblGrid>
                <a:gridCol w="1596696">
                  <a:extLst>
                    <a:ext uri="{9D8B030D-6E8A-4147-A177-3AD203B41FA5}">
                      <a16:colId xmlns:a16="http://schemas.microsoft.com/office/drawing/2014/main" val="1438022868"/>
                    </a:ext>
                  </a:extLst>
                </a:gridCol>
                <a:gridCol w="1522084">
                  <a:extLst>
                    <a:ext uri="{9D8B030D-6E8A-4147-A177-3AD203B41FA5}">
                      <a16:colId xmlns:a16="http://schemas.microsoft.com/office/drawing/2014/main" val="2180163485"/>
                    </a:ext>
                  </a:extLst>
                </a:gridCol>
                <a:gridCol w="1865300">
                  <a:extLst>
                    <a:ext uri="{9D8B030D-6E8A-4147-A177-3AD203B41FA5}">
                      <a16:colId xmlns:a16="http://schemas.microsoft.com/office/drawing/2014/main" val="3128930582"/>
                    </a:ext>
                  </a:extLst>
                </a:gridCol>
                <a:gridCol w="1477316">
                  <a:extLst>
                    <a:ext uri="{9D8B030D-6E8A-4147-A177-3AD203B41FA5}">
                      <a16:colId xmlns:a16="http://schemas.microsoft.com/office/drawing/2014/main" val="2328054902"/>
                    </a:ext>
                  </a:extLst>
                </a:gridCol>
                <a:gridCol w="1507162">
                  <a:extLst>
                    <a:ext uri="{9D8B030D-6E8A-4147-A177-3AD203B41FA5}">
                      <a16:colId xmlns:a16="http://schemas.microsoft.com/office/drawing/2014/main" val="2757436964"/>
                    </a:ext>
                  </a:extLst>
                </a:gridCol>
              </a:tblGrid>
              <a:tr h="556407">
                <a:tc rowSpan="8">
                  <a:txBody>
                    <a:bodyPr/>
                    <a:lstStyle/>
                    <a:p>
                      <a:pPr marR="88900" indent="-88900" algn="ctr" rtl="0" fontAlgn="ctr">
                        <a:spcBef>
                          <a:spcPts val="0"/>
                        </a:spcBef>
                        <a:spcAft>
                          <a:spcPts val="0"/>
                        </a:spcAft>
                      </a:pPr>
                      <a:r>
                        <a:rPr lang="en-US" sz="1200">
                          <a:effectLst/>
                        </a:rPr>
                        <a:t>Dependent variable:</a:t>
                      </a:r>
                      <a:endParaRPr lang="en-US">
                        <a:effectLst/>
                      </a:endParaRPr>
                    </a:p>
                    <a:p>
                      <a:pPr marR="88900" indent="-88900" algn="ctr" rtl="0" fontAlgn="ctr">
                        <a:spcBef>
                          <a:spcPts val="0"/>
                        </a:spcBef>
                        <a:spcAft>
                          <a:spcPts val="0"/>
                        </a:spcAft>
                      </a:pPr>
                      <a:r>
                        <a:rPr lang="en-US" sz="1200">
                          <a:effectLst/>
                        </a:rPr>
                        <a:t>Housing sale price in 2018</a:t>
                      </a:r>
                      <a:endParaRPr lang="en-US">
                        <a:effectLst/>
                      </a:endParaRPr>
                    </a:p>
                  </a:txBody>
                  <a:tcPr marL="63500" marR="63500" marT="63500" marB="63500" anchor="ctr"/>
                </a:tc>
                <a:tc gridSpan="2">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Full Model Predictors:  Both intrinsic and external features</a:t>
                      </a:r>
                    </a:p>
                  </a:txBody>
                  <a:tcPr marL="63500" marR="63500" marT="63500" marB="63500" anchor="ctr">
                    <a:solidFill>
                      <a:srgbClr val="00194C"/>
                    </a:solidFill>
                  </a:tcPr>
                </a:tc>
                <a:tc hMerge="1">
                  <a:txBody>
                    <a:bodyPr/>
                    <a:lstStyle/>
                    <a:p>
                      <a:endParaRPr lang="en-US"/>
                    </a:p>
                  </a:txBody>
                  <a:tcPr/>
                </a:tc>
                <a:tc>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MAPE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RMSE</a:t>
                      </a:r>
                    </a:p>
                  </a:txBody>
                  <a:tcPr marL="63500" marR="63500" marT="63500" marB="63500" anchor="ctr">
                    <a:solidFill>
                      <a:srgbClr val="00194C"/>
                    </a:solidFill>
                  </a:tcPr>
                </a:tc>
                <a:extLst>
                  <a:ext uri="{0D108BD9-81ED-4DB2-BD59-A6C34878D82A}">
                    <a16:rowId xmlns:a16="http://schemas.microsoft.com/office/drawing/2014/main" val="2823352304"/>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(1)</a:t>
                      </a:r>
                      <a:endParaRPr lang="en-US">
                        <a:effectLst/>
                      </a:endParaRPr>
                    </a:p>
                  </a:txBody>
                  <a:tcPr marL="63500" marR="63500" marT="63500" marB="63500" anchor="ctr">
                    <a:solidFill>
                      <a:srgbClr val="FFBF9E"/>
                    </a:solidFill>
                  </a:tcPr>
                </a:tc>
                <a:tc>
                  <a:txBody>
                    <a:bodyPr/>
                    <a:lstStyle/>
                    <a:p>
                      <a:pPr marR="88900" lvl="0" indent="-88900" algn="ctr" rtl="0">
                        <a:spcBef>
                          <a:spcPts val="0"/>
                        </a:spcBef>
                        <a:spcAft>
                          <a:spcPts val="0"/>
                        </a:spcAft>
                        <a:buNone/>
                      </a:pPr>
                      <a:r>
                        <a:rPr lang="en-US" sz="1200">
                          <a:effectLst/>
                        </a:rPr>
                        <a:t>Full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14.04%</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55,910.26</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772522882"/>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(2)</a:t>
                      </a:r>
                      <a:endParaRPr lang="en-US">
                        <a:effectLst/>
                      </a:endParaRPr>
                    </a:p>
                  </a:txBody>
                  <a:tcPr marL="63500" marR="63500" marT="63500" marB="63500" anchor="ctr">
                    <a:solidFill>
                      <a:schemeClr val="bg2">
                        <a:lumMod val="20000"/>
                        <a:lumOff val="80000"/>
                      </a:schemeClr>
                    </a:solidFill>
                  </a:tcPr>
                </a:tc>
                <a:tc>
                  <a:txBody>
                    <a:bodyPr/>
                    <a:lstStyle/>
                    <a:p>
                      <a:pPr marR="88900" lvl="0" indent="-88900" algn="ctr" rtl="0">
                        <a:spcBef>
                          <a:spcPts val="0"/>
                        </a:spcBef>
                        <a:spcAft>
                          <a:spcPts val="0"/>
                        </a:spcAft>
                        <a:buNone/>
                      </a:pPr>
                      <a:r>
                        <a:rPr lang="en-US" sz="1200">
                          <a:effectLst/>
                        </a:rPr>
                        <a:t>Full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15.05%</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59,270.70</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536472189"/>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(3)</a:t>
                      </a:r>
                      <a:endParaRPr lang="en-US">
                        <a:effectLst/>
                      </a:endParaRPr>
                    </a:p>
                  </a:txBody>
                  <a:tcPr marL="63500" marR="63500" marT="63500" marB="63500" anchor="ctr">
                    <a:solidFill>
                      <a:schemeClr val="bg2">
                        <a:lumMod val="20000"/>
                        <a:lumOff val="80000"/>
                      </a:schemeClr>
                    </a:solidFill>
                  </a:tcPr>
                </a:tc>
                <a:tc>
                  <a:txBody>
                    <a:bodyPr/>
                    <a:lstStyle/>
                    <a:p>
                      <a:pPr marR="88900" lvl="0" indent="-88900" algn="ctr" rtl="0">
                        <a:spcBef>
                          <a:spcPts val="0"/>
                        </a:spcBef>
                        <a:spcAft>
                          <a:spcPts val="0"/>
                        </a:spcAft>
                        <a:buNone/>
                      </a:pPr>
                      <a:r>
                        <a:rPr lang="en-US" sz="1200">
                          <a:effectLst/>
                        </a:rPr>
                        <a:t>Full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14.19%</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58,737.94</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1816250242"/>
                  </a:ext>
                </a:extLst>
              </a:tr>
              <a:tr h="556407">
                <a:tc vMerge="1">
                  <a:txBody>
                    <a:bodyPr/>
                    <a:lstStyle/>
                    <a:p>
                      <a:endParaRPr lang="en-US"/>
                    </a:p>
                  </a:txBody>
                  <a:tcPr/>
                </a:tc>
                <a:tc gridSpan="2">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Reduced Model Predictors: Only intrinsic features</a:t>
                      </a:r>
                    </a:p>
                  </a:txBody>
                  <a:tcPr marL="63500" marR="63500" marT="63500" marB="63500" anchor="ctr">
                    <a:solidFill>
                      <a:srgbClr val="00194C"/>
                    </a:solidFill>
                  </a:tcPr>
                </a:tc>
                <a:tc hMerge="1">
                  <a:txBody>
                    <a:bodyPr/>
                    <a:lstStyle/>
                    <a:p>
                      <a:endParaRPr lang="en-US"/>
                    </a:p>
                  </a:txBody>
                  <a:tcPr/>
                </a:tc>
                <a:tc>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MAPE</a:t>
                      </a:r>
                    </a:p>
                  </a:txBody>
                  <a:tcPr marL="63500" marR="63500" marT="63500" marB="63500" anchor="ctr">
                    <a:solidFill>
                      <a:srgbClr val="00194C"/>
                    </a:solidFill>
                  </a:tcPr>
                </a:tc>
                <a:tc>
                  <a:txBody>
                    <a:bodyPr/>
                    <a:lstStyle/>
                    <a:p>
                      <a:pPr marL="0" marR="88900" indent="-88900" algn="ctr" defTabSz="914400" rtl="0" eaLnBrk="1" fontAlgn="ctr" latinLnBrk="0" hangingPunct="1">
                        <a:spcBef>
                          <a:spcPts val="0"/>
                        </a:spcBef>
                        <a:spcAft>
                          <a:spcPts val="0"/>
                        </a:spcAft>
                      </a:pPr>
                      <a:r>
                        <a:rPr lang="en-US" sz="1200" b="1" kern="1200">
                          <a:solidFill>
                            <a:schemeClr val="lt1"/>
                          </a:solidFill>
                          <a:effectLst/>
                          <a:latin typeface="+mn-lt"/>
                          <a:ea typeface="+mn-ea"/>
                          <a:cs typeface="+mn-cs"/>
                        </a:rPr>
                        <a:t>RMSE</a:t>
                      </a:r>
                    </a:p>
                  </a:txBody>
                  <a:tcPr marL="63500" marR="63500" marT="63500" marB="63500" anchor="ctr">
                    <a:solidFill>
                      <a:srgbClr val="00194C"/>
                    </a:solidFill>
                  </a:tcPr>
                </a:tc>
                <a:extLst>
                  <a:ext uri="{0D108BD9-81ED-4DB2-BD59-A6C34878D82A}">
                    <a16:rowId xmlns:a16="http://schemas.microsoft.com/office/drawing/2014/main" val="333263834"/>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(4)</a:t>
                      </a:r>
                      <a:endParaRPr lang="en-US">
                        <a:effectLst/>
                      </a:endParaRPr>
                    </a:p>
                  </a:txBody>
                  <a:tcPr marL="63500" marR="63500" marT="63500" marB="63500" anchor="ctr">
                    <a:solidFill>
                      <a:srgbClr val="FFBF9E"/>
                    </a:solidFill>
                  </a:tcPr>
                </a:tc>
                <a:tc>
                  <a:txBody>
                    <a:bodyPr/>
                    <a:lstStyle/>
                    <a:p>
                      <a:pPr marR="88900" lvl="0" indent="-88900" algn="ctr" rtl="0">
                        <a:spcBef>
                          <a:spcPts val="0"/>
                        </a:spcBef>
                        <a:spcAft>
                          <a:spcPts val="0"/>
                        </a:spcAft>
                        <a:buNone/>
                      </a:pPr>
                      <a:r>
                        <a:rPr lang="en-US" sz="1200">
                          <a:effectLst/>
                        </a:rPr>
                        <a:t>Partial Dataset</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16.96%</a:t>
                      </a:r>
                      <a:endParaRPr lang="en-US">
                        <a:effectLst/>
                      </a:endParaRPr>
                    </a:p>
                  </a:txBody>
                  <a:tcPr marL="63500" marR="63500" marT="63500" marB="63500" anchor="ctr">
                    <a:solidFill>
                      <a:srgbClr val="FFBF9E"/>
                    </a:solidFill>
                  </a:tcPr>
                </a:tc>
                <a:tc>
                  <a:txBody>
                    <a:bodyPr/>
                    <a:lstStyle/>
                    <a:p>
                      <a:pPr marR="88900" indent="-88900" algn="ctr" rtl="0" fontAlgn="ctr">
                        <a:spcBef>
                          <a:spcPts val="0"/>
                        </a:spcBef>
                        <a:spcAft>
                          <a:spcPts val="0"/>
                        </a:spcAft>
                      </a:pPr>
                      <a:r>
                        <a:rPr lang="en-US" sz="1200">
                          <a:effectLst/>
                        </a:rPr>
                        <a:t>65,209.82</a:t>
                      </a:r>
                      <a:endParaRPr lang="en-US">
                        <a:effectLst/>
                      </a:endParaRPr>
                    </a:p>
                  </a:txBody>
                  <a:tcPr marL="63500" marR="63500" marT="63500" marB="63500" anchor="ctr">
                    <a:solidFill>
                      <a:srgbClr val="FFBF9E"/>
                    </a:solidFill>
                  </a:tcPr>
                </a:tc>
                <a:extLst>
                  <a:ext uri="{0D108BD9-81ED-4DB2-BD59-A6C34878D82A}">
                    <a16:rowId xmlns:a16="http://schemas.microsoft.com/office/drawing/2014/main" val="1271477343"/>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(5)</a:t>
                      </a:r>
                      <a:endParaRPr lang="en-US">
                        <a:effectLst/>
                      </a:endParaRPr>
                    </a:p>
                  </a:txBody>
                  <a:tcPr marL="63500" marR="63500" marT="63500" marB="63500" anchor="ctr">
                    <a:solidFill>
                      <a:schemeClr val="bg2">
                        <a:lumMod val="20000"/>
                        <a:lumOff val="80000"/>
                      </a:schemeClr>
                    </a:solidFill>
                  </a:tcPr>
                </a:tc>
                <a:tc>
                  <a:txBody>
                    <a:bodyPr/>
                    <a:lstStyle/>
                    <a:p>
                      <a:pPr marR="88900" lvl="0" indent="-88900" algn="ctr" rtl="0">
                        <a:spcBef>
                          <a:spcPts val="0"/>
                        </a:spcBef>
                        <a:spcAft>
                          <a:spcPts val="0"/>
                        </a:spcAft>
                        <a:buNone/>
                      </a:pPr>
                      <a:r>
                        <a:rPr lang="en-US" sz="1200">
                          <a:effectLst/>
                        </a:rPr>
                        <a:t>Partial Dataset with 3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18.24%</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68,619.58</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2878976540"/>
                  </a:ext>
                </a:extLst>
              </a:tr>
              <a:tr h="556407">
                <a:tc vMerge="1">
                  <a:txBody>
                    <a:bodyPr/>
                    <a:lstStyle/>
                    <a:p>
                      <a:endParaRPr lang="en-US"/>
                    </a:p>
                  </a:txBody>
                  <a:tcPr/>
                </a:tc>
                <a:tc>
                  <a:txBody>
                    <a:bodyPr/>
                    <a:lstStyle/>
                    <a:p>
                      <a:pPr marR="88900" indent="-88900" algn="ctr" rtl="0" fontAlgn="ctr">
                        <a:spcBef>
                          <a:spcPts val="0"/>
                        </a:spcBef>
                        <a:spcAft>
                          <a:spcPts val="0"/>
                        </a:spcAft>
                      </a:pPr>
                      <a:r>
                        <a:rPr lang="en-US" sz="1200">
                          <a:effectLst/>
                        </a:rPr>
                        <a:t>Model (6)</a:t>
                      </a:r>
                      <a:endParaRPr lang="en-US">
                        <a:effectLst/>
                      </a:endParaRPr>
                    </a:p>
                  </a:txBody>
                  <a:tcPr marL="63500" marR="63500" marT="63500" marB="63500" anchor="ctr">
                    <a:solidFill>
                      <a:schemeClr val="bg2">
                        <a:lumMod val="20000"/>
                        <a:lumOff val="80000"/>
                      </a:schemeClr>
                    </a:solidFill>
                  </a:tcPr>
                </a:tc>
                <a:tc>
                  <a:txBody>
                    <a:bodyPr/>
                    <a:lstStyle/>
                    <a:p>
                      <a:pPr marR="88900" lvl="0" indent="-88900" algn="ctr" rtl="0">
                        <a:spcBef>
                          <a:spcPts val="0"/>
                        </a:spcBef>
                        <a:spcAft>
                          <a:spcPts val="0"/>
                        </a:spcAft>
                        <a:buNone/>
                      </a:pPr>
                      <a:r>
                        <a:rPr lang="en-US" sz="1200">
                          <a:effectLst/>
                        </a:rPr>
                        <a:t>Partial Dataset with 5 clusters</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17.46%</a:t>
                      </a:r>
                      <a:endParaRPr lang="en-US">
                        <a:effectLst/>
                      </a:endParaRPr>
                    </a:p>
                  </a:txBody>
                  <a:tcPr marL="63500" marR="63500" marT="63500" marB="63500" anchor="ctr">
                    <a:solidFill>
                      <a:schemeClr val="bg2">
                        <a:lumMod val="20000"/>
                        <a:lumOff val="80000"/>
                      </a:schemeClr>
                    </a:solidFill>
                  </a:tcPr>
                </a:tc>
                <a:tc>
                  <a:txBody>
                    <a:bodyPr/>
                    <a:lstStyle/>
                    <a:p>
                      <a:pPr marR="88900" indent="-88900" algn="ctr" rtl="0" fontAlgn="ctr">
                        <a:spcBef>
                          <a:spcPts val="0"/>
                        </a:spcBef>
                        <a:spcAft>
                          <a:spcPts val="0"/>
                        </a:spcAft>
                      </a:pPr>
                      <a:r>
                        <a:rPr lang="en-US" sz="1200">
                          <a:effectLst/>
                        </a:rPr>
                        <a:t>65,740.20</a:t>
                      </a:r>
                      <a:endParaRPr lang="en-US">
                        <a:effectLst/>
                      </a:endParaRPr>
                    </a:p>
                  </a:txBody>
                  <a:tcPr marL="63500" marR="63500" marT="63500" marB="63500" anchor="ctr">
                    <a:solidFill>
                      <a:schemeClr val="bg2">
                        <a:lumMod val="20000"/>
                        <a:lumOff val="80000"/>
                      </a:schemeClr>
                    </a:solidFill>
                  </a:tcPr>
                </a:tc>
                <a:extLst>
                  <a:ext uri="{0D108BD9-81ED-4DB2-BD59-A6C34878D82A}">
                    <a16:rowId xmlns:a16="http://schemas.microsoft.com/office/drawing/2014/main" val="239300599"/>
                  </a:ext>
                </a:extLst>
              </a:tr>
            </a:tbl>
          </a:graphicData>
        </a:graphic>
      </p:graphicFrame>
      <p:sp>
        <p:nvSpPr>
          <p:cNvPr id="6" name="TextBox 5">
            <a:extLst>
              <a:ext uri="{FF2B5EF4-FFF2-40B4-BE49-F238E27FC236}">
                <a16:creationId xmlns:a16="http://schemas.microsoft.com/office/drawing/2014/main" id="{4F4937D0-C3B3-440A-BCCA-06CD86B8E111}"/>
              </a:ext>
            </a:extLst>
          </p:cNvPr>
          <p:cNvSpPr txBox="1"/>
          <p:nvPr/>
        </p:nvSpPr>
        <p:spPr>
          <a:xfrm>
            <a:off x="8763185" y="3010678"/>
            <a:ext cx="2780522" cy="2862322"/>
          </a:xfrm>
          <a:prstGeom prst="rect">
            <a:avLst/>
          </a:prstGeom>
          <a:noFill/>
        </p:spPr>
        <p:txBody>
          <a:bodyPr wrap="square" rtlCol="0">
            <a:spAutoFit/>
          </a:bodyPr>
          <a:lstStyle/>
          <a:p>
            <a:r>
              <a:rPr lang="en-US" b="1"/>
              <a:t>Best performance:  </a:t>
            </a:r>
          </a:p>
          <a:p>
            <a:r>
              <a:rPr lang="en-US"/>
              <a:t>Model (1)</a:t>
            </a:r>
          </a:p>
          <a:p>
            <a:endParaRPr lang="en-US" b="1"/>
          </a:p>
          <a:p>
            <a:r>
              <a:rPr lang="en-US" b="1"/>
              <a:t>Conclusion: </a:t>
            </a:r>
          </a:p>
          <a:p>
            <a:pPr marL="342900" indent="-342900">
              <a:buAutoNum type="arabicPeriod"/>
            </a:pPr>
            <a:r>
              <a:rPr lang="en-US"/>
              <a:t>No improvement with Clustering </a:t>
            </a:r>
          </a:p>
          <a:p>
            <a:pPr marL="342900" indent="-342900">
              <a:buAutoNum type="arabicPeriod"/>
            </a:pPr>
            <a:r>
              <a:rPr lang="en-US"/>
              <a:t> Model improved with external attributes from GIS </a:t>
            </a:r>
          </a:p>
          <a:p>
            <a:pPr marL="342900" indent="-342900">
              <a:buAutoNum type="arabicPeriod"/>
            </a:pPr>
            <a:endParaRPr lang="en-US" b="1"/>
          </a:p>
        </p:txBody>
      </p:sp>
    </p:spTree>
    <p:extLst>
      <p:ext uri="{BB962C8B-B14F-4D97-AF65-F5344CB8AC3E}">
        <p14:creationId xmlns:p14="http://schemas.microsoft.com/office/powerpoint/2010/main" val="340733068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a:xfrm>
            <a:off x="498083" y="414974"/>
            <a:ext cx="8333222" cy="1147969"/>
          </a:xfrm>
        </p:spPr>
        <p:txBody>
          <a:bodyPr>
            <a:normAutofit fontScale="90000"/>
          </a:bodyPr>
          <a:lstStyle/>
          <a:p>
            <a:r>
              <a:rPr lang="en-US"/>
              <a:t>Random Forest- Feature Importance </a:t>
            </a:r>
            <a:endParaRPr lang="en-US">
              <a:cs typeface="Calibri"/>
            </a:endParaRPr>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28</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A screenshot of a cell phone&#10;&#10;Description generated with high confidence">
            <a:extLst>
              <a:ext uri="{FF2B5EF4-FFF2-40B4-BE49-F238E27FC236}">
                <a16:creationId xmlns:a16="http://schemas.microsoft.com/office/drawing/2014/main" id="{BC698BBF-077A-4E8B-911F-9F9F9C2C90BC}"/>
              </a:ext>
            </a:extLst>
          </p:cNvPr>
          <p:cNvPicPr>
            <a:picLocks noChangeAspect="1"/>
          </p:cNvPicPr>
          <p:nvPr/>
        </p:nvPicPr>
        <p:blipFill>
          <a:blip r:embed="rId3"/>
          <a:stretch>
            <a:fillRect/>
          </a:stretch>
        </p:blipFill>
        <p:spPr>
          <a:xfrm>
            <a:off x="1393371" y="1729416"/>
            <a:ext cx="7680251" cy="4626934"/>
          </a:xfrm>
          <a:prstGeom prst="rect">
            <a:avLst/>
          </a:prstGeom>
        </p:spPr>
      </p:pic>
      <p:sp>
        <p:nvSpPr>
          <p:cNvPr id="5" name="Left Brace 4">
            <a:extLst>
              <a:ext uri="{FF2B5EF4-FFF2-40B4-BE49-F238E27FC236}">
                <a16:creationId xmlns:a16="http://schemas.microsoft.com/office/drawing/2014/main" id="{3BDAE499-A2C3-4EC8-8816-9098C4D22E75}"/>
              </a:ext>
            </a:extLst>
          </p:cNvPr>
          <p:cNvSpPr/>
          <p:nvPr/>
        </p:nvSpPr>
        <p:spPr>
          <a:xfrm>
            <a:off x="1250302" y="1946987"/>
            <a:ext cx="143069" cy="989045"/>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8" name="TextBox 7">
            <a:extLst>
              <a:ext uri="{FF2B5EF4-FFF2-40B4-BE49-F238E27FC236}">
                <a16:creationId xmlns:a16="http://schemas.microsoft.com/office/drawing/2014/main" id="{6773352D-87DE-46A5-82E7-FCB0B7730830}"/>
              </a:ext>
            </a:extLst>
          </p:cNvPr>
          <p:cNvSpPr txBox="1"/>
          <p:nvPr/>
        </p:nvSpPr>
        <p:spPr>
          <a:xfrm>
            <a:off x="80910" y="2232352"/>
            <a:ext cx="1499119" cy="369332"/>
          </a:xfrm>
          <a:prstGeom prst="rect">
            <a:avLst/>
          </a:prstGeom>
          <a:noFill/>
        </p:spPr>
        <p:txBody>
          <a:bodyPr wrap="square" rtlCol="0">
            <a:spAutoFit/>
          </a:bodyPr>
          <a:lstStyle/>
          <a:p>
            <a:r>
              <a:rPr lang="en-US" b="1"/>
              <a:t>Significant </a:t>
            </a:r>
          </a:p>
        </p:txBody>
      </p:sp>
      <p:sp>
        <p:nvSpPr>
          <p:cNvPr id="9" name="Left Brace 8">
            <a:extLst>
              <a:ext uri="{FF2B5EF4-FFF2-40B4-BE49-F238E27FC236}">
                <a16:creationId xmlns:a16="http://schemas.microsoft.com/office/drawing/2014/main" id="{DA960B90-0799-4A96-8D20-AE7F4C16B8C1}"/>
              </a:ext>
            </a:extLst>
          </p:cNvPr>
          <p:cNvSpPr/>
          <p:nvPr/>
        </p:nvSpPr>
        <p:spPr>
          <a:xfrm>
            <a:off x="1250302" y="3041779"/>
            <a:ext cx="143069" cy="2251788"/>
          </a:xfrm>
          <a:prstGeom prst="lef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1" name="TextBox 10">
            <a:extLst>
              <a:ext uri="{FF2B5EF4-FFF2-40B4-BE49-F238E27FC236}">
                <a16:creationId xmlns:a16="http://schemas.microsoft.com/office/drawing/2014/main" id="{65C0F708-E9AC-4F84-84EA-85A85F15F835}"/>
              </a:ext>
            </a:extLst>
          </p:cNvPr>
          <p:cNvSpPr txBox="1"/>
          <p:nvPr/>
        </p:nvSpPr>
        <p:spPr>
          <a:xfrm>
            <a:off x="-80416" y="3871861"/>
            <a:ext cx="1499119" cy="646331"/>
          </a:xfrm>
          <a:prstGeom prst="rect">
            <a:avLst/>
          </a:prstGeom>
          <a:noFill/>
        </p:spPr>
        <p:txBody>
          <a:bodyPr wrap="square" rtlCol="0">
            <a:spAutoFit/>
          </a:bodyPr>
          <a:lstStyle/>
          <a:p>
            <a:pPr algn="ctr"/>
            <a:r>
              <a:rPr lang="en-US" b="1"/>
              <a:t>Less</a:t>
            </a:r>
          </a:p>
          <a:p>
            <a:pPr algn="ctr"/>
            <a:r>
              <a:rPr lang="en-US" b="1"/>
              <a:t>Significant </a:t>
            </a:r>
          </a:p>
        </p:txBody>
      </p:sp>
    </p:spTree>
    <p:extLst>
      <p:ext uri="{BB962C8B-B14F-4D97-AF65-F5344CB8AC3E}">
        <p14:creationId xmlns:p14="http://schemas.microsoft.com/office/powerpoint/2010/main" val="63063438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Space and Rooms</a:t>
            </a:r>
            <a:endParaRPr lang="en-US" sz="2600" kern="1200">
              <a:solidFill>
                <a:srgbClr val="FFFFFF"/>
              </a:solidFill>
              <a:latin typeface="+mj-lt"/>
              <a:ea typeface="+mj-ea"/>
              <a:cs typeface="+mj-cs"/>
            </a:endParaRPr>
          </a:p>
        </p:txBody>
      </p:sp>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29</a:t>
            </a:fld>
            <a:endParaRPr lang="en-US" noProof="0">
              <a:solidFill>
                <a:srgbClr val="898989"/>
              </a:solidFill>
            </a:endParaRPr>
          </a:p>
        </p:txBody>
      </p:sp>
      <p:pic>
        <p:nvPicPr>
          <p:cNvPr id="2" name="Picture 9" descr="A screenshot of a cell phone&#10;&#10;Description generated with very high confidence">
            <a:extLst>
              <a:ext uri="{FF2B5EF4-FFF2-40B4-BE49-F238E27FC236}">
                <a16:creationId xmlns:a16="http://schemas.microsoft.com/office/drawing/2014/main" id="{3758A328-CDB6-4BEF-9A63-11E756DA5FE3}"/>
              </a:ext>
            </a:extLst>
          </p:cNvPr>
          <p:cNvPicPr>
            <a:picLocks noChangeAspect="1"/>
          </p:cNvPicPr>
          <p:nvPr/>
        </p:nvPicPr>
        <p:blipFill>
          <a:blip r:embed="rId2"/>
          <a:stretch>
            <a:fillRect/>
          </a:stretch>
        </p:blipFill>
        <p:spPr>
          <a:xfrm>
            <a:off x="3517405" y="403990"/>
            <a:ext cx="4438498" cy="2756625"/>
          </a:xfrm>
          <a:prstGeom prst="rect">
            <a:avLst/>
          </a:prstGeom>
        </p:spPr>
      </p:pic>
      <p:pic>
        <p:nvPicPr>
          <p:cNvPr id="3" name="Picture 13" descr="A close up of a map&#10;&#10;Description generated with very high confidence">
            <a:extLst>
              <a:ext uri="{FF2B5EF4-FFF2-40B4-BE49-F238E27FC236}">
                <a16:creationId xmlns:a16="http://schemas.microsoft.com/office/drawing/2014/main" id="{15544E3D-FCA9-4E0D-9743-5648B02C1FA0}"/>
              </a:ext>
            </a:extLst>
          </p:cNvPr>
          <p:cNvPicPr>
            <a:picLocks noChangeAspect="1"/>
          </p:cNvPicPr>
          <p:nvPr/>
        </p:nvPicPr>
        <p:blipFill>
          <a:blip r:embed="rId3"/>
          <a:stretch>
            <a:fillRect/>
          </a:stretch>
        </p:blipFill>
        <p:spPr>
          <a:xfrm>
            <a:off x="7770734" y="3800831"/>
            <a:ext cx="4359543" cy="2614982"/>
          </a:xfrm>
          <a:prstGeom prst="rect">
            <a:avLst/>
          </a:prstGeom>
        </p:spPr>
      </p:pic>
      <p:pic>
        <p:nvPicPr>
          <p:cNvPr id="7" name="Picture 11" descr="A screenshot of a cell phone&#10;&#10;Description generated with high confidence">
            <a:extLst>
              <a:ext uri="{FF2B5EF4-FFF2-40B4-BE49-F238E27FC236}">
                <a16:creationId xmlns:a16="http://schemas.microsoft.com/office/drawing/2014/main" id="{69C759C7-1DF3-4E6A-B262-654F6A3F0E15}"/>
              </a:ext>
            </a:extLst>
          </p:cNvPr>
          <p:cNvPicPr>
            <a:picLocks noChangeAspect="1"/>
          </p:cNvPicPr>
          <p:nvPr/>
        </p:nvPicPr>
        <p:blipFill>
          <a:blip r:embed="rId4"/>
          <a:stretch>
            <a:fillRect/>
          </a:stretch>
        </p:blipFill>
        <p:spPr>
          <a:xfrm>
            <a:off x="3517405" y="3752421"/>
            <a:ext cx="4438498" cy="2663392"/>
          </a:xfrm>
          <a:prstGeom prst="rect">
            <a:avLst/>
          </a:prstGeom>
        </p:spPr>
      </p:pic>
      <p:sp>
        <p:nvSpPr>
          <p:cNvPr id="9" name="TextBox 8">
            <a:extLst>
              <a:ext uri="{FF2B5EF4-FFF2-40B4-BE49-F238E27FC236}">
                <a16:creationId xmlns:a16="http://schemas.microsoft.com/office/drawing/2014/main" id="{86D774BB-AED5-48A2-8EE5-61BF595BE5FC}"/>
              </a:ext>
            </a:extLst>
          </p:cNvPr>
          <p:cNvSpPr txBox="1"/>
          <p:nvPr/>
        </p:nvSpPr>
        <p:spPr>
          <a:xfrm>
            <a:off x="5119245" y="72855"/>
            <a:ext cx="1542662" cy="369332"/>
          </a:xfrm>
          <a:prstGeom prst="rect">
            <a:avLst/>
          </a:prstGeom>
          <a:noFill/>
        </p:spPr>
        <p:txBody>
          <a:bodyPr wrap="square" rtlCol="0">
            <a:spAutoFit/>
          </a:bodyPr>
          <a:lstStyle/>
          <a:p>
            <a:r>
              <a:rPr lang="en-US" b="1"/>
              <a:t>Square feet</a:t>
            </a:r>
          </a:p>
        </p:txBody>
      </p:sp>
      <p:sp>
        <p:nvSpPr>
          <p:cNvPr id="12" name="TextBox 11">
            <a:extLst>
              <a:ext uri="{FF2B5EF4-FFF2-40B4-BE49-F238E27FC236}">
                <a16:creationId xmlns:a16="http://schemas.microsoft.com/office/drawing/2014/main" id="{476D4DC6-E3C7-45B2-808A-C618C1C1E645}"/>
              </a:ext>
            </a:extLst>
          </p:cNvPr>
          <p:cNvSpPr txBox="1"/>
          <p:nvPr/>
        </p:nvSpPr>
        <p:spPr>
          <a:xfrm>
            <a:off x="9524067" y="3423723"/>
            <a:ext cx="1542662" cy="369332"/>
          </a:xfrm>
          <a:prstGeom prst="rect">
            <a:avLst/>
          </a:prstGeom>
          <a:noFill/>
        </p:spPr>
        <p:txBody>
          <a:bodyPr wrap="square" rtlCol="0">
            <a:spAutoFit/>
          </a:bodyPr>
          <a:lstStyle/>
          <a:p>
            <a:r>
              <a:rPr lang="en-US" b="1"/>
              <a:t>Bedrooms</a:t>
            </a:r>
          </a:p>
        </p:txBody>
      </p:sp>
      <p:sp>
        <p:nvSpPr>
          <p:cNvPr id="13" name="TextBox 12">
            <a:extLst>
              <a:ext uri="{FF2B5EF4-FFF2-40B4-BE49-F238E27FC236}">
                <a16:creationId xmlns:a16="http://schemas.microsoft.com/office/drawing/2014/main" id="{E2CB06B3-6838-472A-B555-71E6AE8DD845}"/>
              </a:ext>
            </a:extLst>
          </p:cNvPr>
          <p:cNvSpPr txBox="1"/>
          <p:nvPr/>
        </p:nvSpPr>
        <p:spPr>
          <a:xfrm>
            <a:off x="5268534" y="3397286"/>
            <a:ext cx="1542662" cy="369332"/>
          </a:xfrm>
          <a:prstGeom prst="rect">
            <a:avLst/>
          </a:prstGeom>
          <a:noFill/>
        </p:spPr>
        <p:txBody>
          <a:bodyPr wrap="square" rtlCol="0">
            <a:spAutoFit/>
          </a:bodyPr>
          <a:lstStyle/>
          <a:p>
            <a:r>
              <a:rPr lang="en-US" b="1"/>
              <a:t>Bathrooms</a:t>
            </a:r>
          </a:p>
        </p:txBody>
      </p:sp>
      <p:sp>
        <p:nvSpPr>
          <p:cNvPr id="10" name="Rectangle 9">
            <a:extLst>
              <a:ext uri="{FF2B5EF4-FFF2-40B4-BE49-F238E27FC236}">
                <a16:creationId xmlns:a16="http://schemas.microsoft.com/office/drawing/2014/main" id="{B027175D-5E89-4A2A-8605-9908A32F2983}"/>
              </a:ext>
            </a:extLst>
          </p:cNvPr>
          <p:cNvSpPr/>
          <p:nvPr/>
        </p:nvSpPr>
        <p:spPr>
          <a:xfrm>
            <a:off x="8379872" y="874034"/>
            <a:ext cx="3096782" cy="1200329"/>
          </a:xfrm>
          <a:prstGeom prst="rect">
            <a:avLst/>
          </a:prstGeom>
        </p:spPr>
        <p:txBody>
          <a:bodyPr wrap="square">
            <a:spAutoFit/>
          </a:bodyPr>
          <a:lstStyle/>
          <a:p>
            <a:r>
              <a:rPr lang="en-US" b="1">
                <a:solidFill>
                  <a:srgbClr val="00194C"/>
                </a:solidFill>
              </a:rPr>
              <a:t>Conclusion: </a:t>
            </a:r>
          </a:p>
          <a:p>
            <a:endParaRPr lang="en-US" b="1"/>
          </a:p>
          <a:p>
            <a:r>
              <a:rPr lang="en-US"/>
              <a:t>All have positive relationship with house prices </a:t>
            </a:r>
          </a:p>
        </p:txBody>
      </p:sp>
    </p:spTree>
    <p:extLst>
      <p:ext uri="{BB962C8B-B14F-4D97-AF65-F5344CB8AC3E}">
        <p14:creationId xmlns:p14="http://schemas.microsoft.com/office/powerpoint/2010/main" val="237326729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48BC54AD-47E3-4379-9C42-F2CED8A4CD9D}"/>
              </a:ext>
            </a:extLst>
          </p:cNvPr>
          <p:cNvSpPr txBox="1"/>
          <p:nvPr/>
        </p:nvSpPr>
        <p:spPr>
          <a:xfrm>
            <a:off x="4019991" y="2542183"/>
            <a:ext cx="7660430" cy="1846659"/>
          </a:xfrm>
          <a:prstGeom prst="rect">
            <a:avLst/>
          </a:prstGeom>
          <a:noFill/>
        </p:spPr>
        <p:txBody>
          <a:bodyPr wrap="square" rtlCol="0" anchor="t">
            <a:spAutoFit/>
          </a:bodyPr>
          <a:lstStyle/>
          <a:p>
            <a:r>
              <a:rPr lang="en-US" sz="3200" b="1"/>
              <a:t>The exploration of influential factors on residential property price using data mining algorithms</a:t>
            </a:r>
          </a:p>
          <a:p>
            <a:pPr algn="r"/>
            <a:r>
              <a:rPr lang="en-US"/>
              <a:t>-- The study of real estate market of Piercy County, Washington</a:t>
            </a:r>
            <a:endParaRPr lang="en-US">
              <a:cs typeface="Calibri"/>
            </a:endParaRPr>
          </a:p>
        </p:txBody>
      </p:sp>
    </p:spTree>
    <p:extLst>
      <p:ext uri="{BB962C8B-B14F-4D97-AF65-F5344CB8AC3E}">
        <p14:creationId xmlns:p14="http://schemas.microsoft.com/office/powerpoint/2010/main" val="2408641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kern="1200">
                <a:solidFill>
                  <a:srgbClr val="FFFFFF"/>
                </a:solidFill>
                <a:latin typeface="+mj-lt"/>
                <a:ea typeface="+mj-ea"/>
                <a:cs typeface="+mj-cs"/>
              </a:rPr>
              <a:t>Quality </a:t>
            </a:r>
          </a:p>
        </p:txBody>
      </p:sp>
      <p:pic>
        <p:nvPicPr>
          <p:cNvPr id="11" name="Picture 11" descr="A screenshot of a cell phone&#10;&#10;Description generated with high confidence">
            <a:extLst>
              <a:ext uri="{FF2B5EF4-FFF2-40B4-BE49-F238E27FC236}">
                <a16:creationId xmlns:a16="http://schemas.microsoft.com/office/drawing/2014/main" id="{6057D919-E357-4F76-9EE4-79948EDC70A6}"/>
              </a:ext>
            </a:extLst>
          </p:cNvPr>
          <p:cNvPicPr>
            <a:picLocks noChangeAspect="1"/>
          </p:cNvPicPr>
          <p:nvPr/>
        </p:nvPicPr>
        <p:blipFill>
          <a:blip r:embed="rId2"/>
          <a:stretch>
            <a:fillRect/>
          </a:stretch>
        </p:blipFill>
        <p:spPr>
          <a:xfrm>
            <a:off x="3740020" y="1112570"/>
            <a:ext cx="7188199" cy="4492623"/>
          </a:xfrm>
          <a:prstGeom prst="rect">
            <a:avLst/>
          </a:prstGeom>
        </p:spPr>
      </p:pic>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30</a:t>
            </a:fld>
            <a:endParaRPr lang="en-US" noProof="0">
              <a:solidFill>
                <a:srgbClr val="898989"/>
              </a:solidFill>
            </a:endParaRPr>
          </a:p>
        </p:txBody>
      </p:sp>
      <p:sp>
        <p:nvSpPr>
          <p:cNvPr id="9" name="Rectangle 8">
            <a:extLst>
              <a:ext uri="{FF2B5EF4-FFF2-40B4-BE49-F238E27FC236}">
                <a16:creationId xmlns:a16="http://schemas.microsoft.com/office/drawing/2014/main" id="{75261AA6-F0F7-4837-AE60-2DB3B9CCE83C}"/>
              </a:ext>
            </a:extLst>
          </p:cNvPr>
          <p:cNvSpPr/>
          <p:nvPr/>
        </p:nvSpPr>
        <p:spPr>
          <a:xfrm>
            <a:off x="9616202" y="2783843"/>
            <a:ext cx="2376744" cy="1754326"/>
          </a:xfrm>
          <a:prstGeom prst="rect">
            <a:avLst/>
          </a:prstGeom>
        </p:spPr>
        <p:txBody>
          <a:bodyPr wrap="square">
            <a:spAutoFit/>
          </a:bodyPr>
          <a:lstStyle/>
          <a:p>
            <a:r>
              <a:rPr lang="en-US" b="1">
                <a:solidFill>
                  <a:srgbClr val="00194C"/>
                </a:solidFill>
              </a:rPr>
              <a:t>Conclusion: </a:t>
            </a:r>
          </a:p>
          <a:p>
            <a:endParaRPr lang="en-US" b="1"/>
          </a:p>
          <a:p>
            <a:r>
              <a:rPr lang="en-US"/>
              <a:t>Quality has positive</a:t>
            </a:r>
          </a:p>
          <a:p>
            <a:r>
              <a:rPr lang="en-US"/>
              <a:t>impact on house prices</a:t>
            </a:r>
          </a:p>
          <a:p>
            <a:r>
              <a:rPr lang="en-US"/>
              <a:t> </a:t>
            </a:r>
          </a:p>
          <a:p>
            <a:pPr marL="342900" indent="-342900">
              <a:buAutoNum type="arabicPeriod"/>
            </a:pPr>
            <a:endParaRPr lang="en-US"/>
          </a:p>
        </p:txBody>
      </p:sp>
    </p:spTree>
    <p:extLst>
      <p:ext uri="{BB962C8B-B14F-4D97-AF65-F5344CB8AC3E}">
        <p14:creationId xmlns:p14="http://schemas.microsoft.com/office/powerpoint/2010/main" val="13390425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Crime </a:t>
            </a:r>
            <a:br>
              <a:rPr lang="en-US" sz="2600">
                <a:solidFill>
                  <a:srgbClr val="FFFFFF"/>
                </a:solidFill>
              </a:rPr>
            </a:br>
            <a:r>
              <a:rPr lang="en-US" sz="2600">
                <a:solidFill>
                  <a:srgbClr val="FFFFFF"/>
                </a:solidFill>
              </a:rPr>
              <a:t>Number </a:t>
            </a:r>
            <a:r>
              <a:rPr lang="en-US" sz="2600" kern="1200">
                <a:solidFill>
                  <a:srgbClr val="FFFFFF"/>
                </a:solidFill>
                <a:latin typeface="+mj-lt"/>
                <a:ea typeface="+mj-ea"/>
                <a:cs typeface="+mj-cs"/>
              </a:rPr>
              <a:t> </a:t>
            </a:r>
            <a:endParaRPr lang="en-US">
              <a:ea typeface="+mj-ea"/>
              <a:cs typeface="+mj-cs"/>
            </a:endParaRPr>
          </a:p>
        </p:txBody>
      </p:sp>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31</a:t>
            </a:fld>
            <a:endParaRPr lang="en-US" noProof="0">
              <a:solidFill>
                <a:srgbClr val="898989"/>
              </a:solidFill>
            </a:endParaRPr>
          </a:p>
        </p:txBody>
      </p:sp>
      <p:pic>
        <p:nvPicPr>
          <p:cNvPr id="2" name="Picture 9" descr="A close up of a logo&#10;&#10;Description generated with high confidence">
            <a:extLst>
              <a:ext uri="{FF2B5EF4-FFF2-40B4-BE49-F238E27FC236}">
                <a16:creationId xmlns:a16="http://schemas.microsoft.com/office/drawing/2014/main" id="{B44AC227-2865-4F33-B738-BFCAAD84EE5A}"/>
              </a:ext>
            </a:extLst>
          </p:cNvPr>
          <p:cNvPicPr>
            <a:picLocks noChangeAspect="1"/>
          </p:cNvPicPr>
          <p:nvPr/>
        </p:nvPicPr>
        <p:blipFill>
          <a:blip r:embed="rId2"/>
          <a:stretch>
            <a:fillRect/>
          </a:stretch>
        </p:blipFill>
        <p:spPr>
          <a:xfrm>
            <a:off x="4026159" y="1272540"/>
            <a:ext cx="7188199" cy="4312919"/>
          </a:xfrm>
          <a:prstGeom prst="rect">
            <a:avLst/>
          </a:prstGeom>
        </p:spPr>
      </p:pic>
      <p:cxnSp>
        <p:nvCxnSpPr>
          <p:cNvPr id="7" name="Straight Connector 6">
            <a:extLst>
              <a:ext uri="{FF2B5EF4-FFF2-40B4-BE49-F238E27FC236}">
                <a16:creationId xmlns:a16="http://schemas.microsoft.com/office/drawing/2014/main" id="{CE65B180-0810-4C03-8802-81A6447000F6}"/>
              </a:ext>
            </a:extLst>
          </p:cNvPr>
          <p:cNvCxnSpPr/>
          <p:nvPr/>
        </p:nvCxnSpPr>
        <p:spPr>
          <a:xfrm>
            <a:off x="8534399" y="1783701"/>
            <a:ext cx="0" cy="3290596"/>
          </a:xfrm>
          <a:prstGeom prst="line">
            <a:avLst/>
          </a:prstGeom>
          <a:ln w="9525"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11" name="Rectangle 10">
            <a:extLst>
              <a:ext uri="{FF2B5EF4-FFF2-40B4-BE49-F238E27FC236}">
                <a16:creationId xmlns:a16="http://schemas.microsoft.com/office/drawing/2014/main" id="{D5106C70-5027-4053-8B22-08A91AC66C50}"/>
              </a:ext>
            </a:extLst>
          </p:cNvPr>
          <p:cNvSpPr/>
          <p:nvPr/>
        </p:nvSpPr>
        <p:spPr>
          <a:xfrm>
            <a:off x="4870579" y="5521146"/>
            <a:ext cx="4864356" cy="1200329"/>
          </a:xfrm>
          <a:prstGeom prst="rect">
            <a:avLst/>
          </a:prstGeom>
        </p:spPr>
        <p:txBody>
          <a:bodyPr wrap="square">
            <a:spAutoFit/>
          </a:bodyPr>
          <a:lstStyle/>
          <a:p>
            <a:r>
              <a:rPr lang="en-US" b="1">
                <a:solidFill>
                  <a:srgbClr val="00194C"/>
                </a:solidFill>
              </a:rPr>
              <a:t>Conclusion: </a:t>
            </a:r>
          </a:p>
          <a:p>
            <a:endParaRPr lang="en-US"/>
          </a:p>
          <a:p>
            <a:r>
              <a:rPr lang="en-US"/>
              <a:t>Crime number has apparently negative impact on house price if annual crime number is over 4000 </a:t>
            </a:r>
          </a:p>
        </p:txBody>
      </p:sp>
    </p:spTree>
    <p:extLst>
      <p:ext uri="{BB962C8B-B14F-4D97-AF65-F5344CB8AC3E}">
        <p14:creationId xmlns:p14="http://schemas.microsoft.com/office/powerpoint/2010/main" val="71894700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Functional Space</a:t>
            </a:r>
            <a:endParaRPr lang="en-US" sz="2600"/>
          </a:p>
        </p:txBody>
      </p:sp>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32</a:t>
            </a:fld>
            <a:endParaRPr lang="en-US" noProof="0">
              <a:solidFill>
                <a:srgbClr val="898989"/>
              </a:solidFill>
            </a:endParaRPr>
          </a:p>
        </p:txBody>
      </p:sp>
      <p:pic>
        <p:nvPicPr>
          <p:cNvPr id="3" name="Picture 6" descr="A screenshot of a cell phone&#10;&#10;Description generated with high confidence">
            <a:extLst>
              <a:ext uri="{FF2B5EF4-FFF2-40B4-BE49-F238E27FC236}">
                <a16:creationId xmlns:a16="http://schemas.microsoft.com/office/drawing/2014/main" id="{A2E6F188-BF98-4D95-8FBE-CCDA936754DF}"/>
              </a:ext>
            </a:extLst>
          </p:cNvPr>
          <p:cNvPicPr>
            <a:picLocks noChangeAspect="1"/>
          </p:cNvPicPr>
          <p:nvPr/>
        </p:nvPicPr>
        <p:blipFill>
          <a:blip r:embed="rId2"/>
          <a:stretch>
            <a:fillRect/>
          </a:stretch>
        </p:blipFill>
        <p:spPr>
          <a:xfrm>
            <a:off x="4193090" y="278234"/>
            <a:ext cx="4733196" cy="2890622"/>
          </a:xfrm>
          <a:prstGeom prst="rect">
            <a:avLst/>
          </a:prstGeom>
        </p:spPr>
      </p:pic>
      <p:pic>
        <p:nvPicPr>
          <p:cNvPr id="8" name="Picture 8" descr="A screenshot of a cell phone&#10;&#10;Description generated with very high confidence">
            <a:extLst>
              <a:ext uri="{FF2B5EF4-FFF2-40B4-BE49-F238E27FC236}">
                <a16:creationId xmlns:a16="http://schemas.microsoft.com/office/drawing/2014/main" id="{B024F352-5730-44CF-9D8B-E0CE14A6F0BB}"/>
              </a:ext>
            </a:extLst>
          </p:cNvPr>
          <p:cNvPicPr>
            <a:picLocks noChangeAspect="1"/>
          </p:cNvPicPr>
          <p:nvPr/>
        </p:nvPicPr>
        <p:blipFill>
          <a:blip r:embed="rId3"/>
          <a:stretch>
            <a:fillRect/>
          </a:stretch>
        </p:blipFill>
        <p:spPr>
          <a:xfrm>
            <a:off x="4193090" y="3559969"/>
            <a:ext cx="5089700" cy="3161506"/>
          </a:xfrm>
          <a:prstGeom prst="rect">
            <a:avLst/>
          </a:prstGeom>
        </p:spPr>
      </p:pic>
      <p:sp>
        <p:nvSpPr>
          <p:cNvPr id="9" name="TextBox 8">
            <a:extLst>
              <a:ext uri="{FF2B5EF4-FFF2-40B4-BE49-F238E27FC236}">
                <a16:creationId xmlns:a16="http://schemas.microsoft.com/office/drawing/2014/main" id="{F790F341-8413-44D7-80F7-BAF77489AB71}"/>
              </a:ext>
            </a:extLst>
          </p:cNvPr>
          <p:cNvSpPr txBox="1"/>
          <p:nvPr/>
        </p:nvSpPr>
        <p:spPr>
          <a:xfrm>
            <a:off x="2909210" y="4956056"/>
            <a:ext cx="1542662" cy="369332"/>
          </a:xfrm>
          <a:prstGeom prst="rect">
            <a:avLst/>
          </a:prstGeom>
          <a:noFill/>
        </p:spPr>
        <p:txBody>
          <a:bodyPr wrap="square" rtlCol="0">
            <a:spAutoFit/>
          </a:bodyPr>
          <a:lstStyle/>
          <a:p>
            <a:r>
              <a:rPr lang="en-US" b="1"/>
              <a:t>Basement </a:t>
            </a:r>
          </a:p>
        </p:txBody>
      </p:sp>
      <p:sp>
        <p:nvSpPr>
          <p:cNvPr id="10" name="TextBox 9">
            <a:extLst>
              <a:ext uri="{FF2B5EF4-FFF2-40B4-BE49-F238E27FC236}">
                <a16:creationId xmlns:a16="http://schemas.microsoft.com/office/drawing/2014/main" id="{87E97087-3EA7-45F3-97D3-C3227C4C43CF}"/>
              </a:ext>
            </a:extLst>
          </p:cNvPr>
          <p:cNvSpPr txBox="1"/>
          <p:nvPr/>
        </p:nvSpPr>
        <p:spPr>
          <a:xfrm>
            <a:off x="2883009" y="1378387"/>
            <a:ext cx="1542662" cy="369332"/>
          </a:xfrm>
          <a:prstGeom prst="rect">
            <a:avLst/>
          </a:prstGeom>
          <a:noFill/>
        </p:spPr>
        <p:txBody>
          <a:bodyPr wrap="square" rtlCol="0">
            <a:spAutoFit/>
          </a:bodyPr>
          <a:lstStyle/>
          <a:p>
            <a:r>
              <a:rPr lang="en-US" b="1"/>
              <a:t>Fireplaces</a:t>
            </a:r>
          </a:p>
        </p:txBody>
      </p:sp>
      <p:sp>
        <p:nvSpPr>
          <p:cNvPr id="2" name="Rectangle 1">
            <a:extLst>
              <a:ext uri="{FF2B5EF4-FFF2-40B4-BE49-F238E27FC236}">
                <a16:creationId xmlns:a16="http://schemas.microsoft.com/office/drawing/2014/main" id="{FC2A4752-A57E-4B3E-BF5E-703538C67289}"/>
              </a:ext>
            </a:extLst>
          </p:cNvPr>
          <p:cNvSpPr/>
          <p:nvPr/>
        </p:nvSpPr>
        <p:spPr>
          <a:xfrm>
            <a:off x="9144000" y="2707096"/>
            <a:ext cx="3048000" cy="1477328"/>
          </a:xfrm>
          <a:prstGeom prst="rect">
            <a:avLst/>
          </a:prstGeom>
        </p:spPr>
        <p:txBody>
          <a:bodyPr wrap="square">
            <a:spAutoFit/>
          </a:bodyPr>
          <a:lstStyle/>
          <a:p>
            <a:r>
              <a:rPr lang="en-US" b="1">
                <a:solidFill>
                  <a:srgbClr val="00194C"/>
                </a:solidFill>
              </a:rPr>
              <a:t>Conclusion: </a:t>
            </a:r>
          </a:p>
          <a:p>
            <a:endParaRPr lang="en-US"/>
          </a:p>
          <a:p>
            <a:r>
              <a:rPr lang="en-US"/>
              <a:t>Both fireplaces and basement have positive impact on house prices </a:t>
            </a:r>
          </a:p>
        </p:txBody>
      </p:sp>
    </p:spTree>
    <p:extLst>
      <p:ext uri="{BB962C8B-B14F-4D97-AF65-F5344CB8AC3E}">
        <p14:creationId xmlns:p14="http://schemas.microsoft.com/office/powerpoint/2010/main" val="9894739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rPr>
              <a:t>Garage</a:t>
            </a:r>
            <a:endParaRPr lang="en-US" sz="2600">
              <a:solidFill>
                <a:srgbClr val="FFFFFF"/>
              </a:solidFill>
              <a:cs typeface="Calibri"/>
            </a:endParaRPr>
          </a:p>
        </p:txBody>
      </p:sp>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33</a:t>
            </a:fld>
            <a:endParaRPr lang="en-US" noProof="0">
              <a:solidFill>
                <a:srgbClr val="898989"/>
              </a:solidFill>
            </a:endParaRPr>
          </a:p>
        </p:txBody>
      </p:sp>
      <p:pic>
        <p:nvPicPr>
          <p:cNvPr id="2" name="Picture 6" descr="A screenshot of a cell phone&#10;&#10;Description generated with very high confidence">
            <a:extLst>
              <a:ext uri="{FF2B5EF4-FFF2-40B4-BE49-F238E27FC236}">
                <a16:creationId xmlns:a16="http://schemas.microsoft.com/office/drawing/2014/main" id="{DC81E228-F18C-459E-8BF7-AF007073FC48}"/>
              </a:ext>
            </a:extLst>
          </p:cNvPr>
          <p:cNvPicPr>
            <a:picLocks noChangeAspect="1"/>
          </p:cNvPicPr>
          <p:nvPr/>
        </p:nvPicPr>
        <p:blipFill>
          <a:blip r:embed="rId2"/>
          <a:stretch>
            <a:fillRect/>
          </a:stretch>
        </p:blipFill>
        <p:spPr>
          <a:xfrm>
            <a:off x="3474275" y="1088571"/>
            <a:ext cx="7062229" cy="4379940"/>
          </a:xfrm>
          <a:prstGeom prst="rect">
            <a:avLst/>
          </a:prstGeom>
        </p:spPr>
      </p:pic>
      <p:sp>
        <p:nvSpPr>
          <p:cNvPr id="3" name="Rectangle 2">
            <a:extLst>
              <a:ext uri="{FF2B5EF4-FFF2-40B4-BE49-F238E27FC236}">
                <a16:creationId xmlns:a16="http://schemas.microsoft.com/office/drawing/2014/main" id="{BE09BF0C-3212-436F-AE94-027581518B20}"/>
              </a:ext>
            </a:extLst>
          </p:cNvPr>
          <p:cNvSpPr/>
          <p:nvPr/>
        </p:nvSpPr>
        <p:spPr>
          <a:xfrm>
            <a:off x="9374155" y="2942253"/>
            <a:ext cx="1760376" cy="1057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105498AE-D56C-407A-B27A-0B602A4F2492}"/>
              </a:ext>
            </a:extLst>
          </p:cNvPr>
          <p:cNvSpPr/>
          <p:nvPr/>
        </p:nvSpPr>
        <p:spPr>
          <a:xfrm>
            <a:off x="9184921" y="1798916"/>
            <a:ext cx="3048000" cy="2585323"/>
          </a:xfrm>
          <a:prstGeom prst="rect">
            <a:avLst/>
          </a:prstGeom>
          <a:solidFill>
            <a:schemeClr val="bg1"/>
          </a:solidFill>
        </p:spPr>
        <p:txBody>
          <a:bodyPr wrap="square">
            <a:spAutoFit/>
          </a:bodyPr>
          <a:lstStyle/>
          <a:p>
            <a:r>
              <a:rPr lang="en-US" b="1">
                <a:solidFill>
                  <a:srgbClr val="00194C"/>
                </a:solidFill>
              </a:rPr>
              <a:t>Conclusion: </a:t>
            </a:r>
          </a:p>
          <a:p>
            <a:endParaRPr lang="en-US"/>
          </a:p>
          <a:p>
            <a:r>
              <a:rPr lang="en-US"/>
              <a:t>1. Attached garage is more significant than detached garage </a:t>
            </a:r>
          </a:p>
          <a:p>
            <a:endParaRPr lang="en-US"/>
          </a:p>
          <a:p>
            <a:r>
              <a:rPr lang="en-US"/>
              <a:t>2. Attached garage has a positive impact on house prices </a:t>
            </a:r>
          </a:p>
        </p:txBody>
      </p:sp>
    </p:spTree>
    <p:extLst>
      <p:ext uri="{BB962C8B-B14F-4D97-AF65-F5344CB8AC3E}">
        <p14:creationId xmlns:p14="http://schemas.microsoft.com/office/powerpoint/2010/main" val="218264744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6753252F-4873-4F63-801D-CC719279A7D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047C8CCB-F95D-4249-92DD-651249D353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13557" cy="6858000"/>
          </a:xfrm>
          <a:prstGeom prst="rect">
            <a:avLst/>
          </a:prstGeom>
          <a:solidFill>
            <a:srgbClr val="393B5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AE0D9720-C18D-48B1-934E-1E1B297A7596}"/>
              </a:ext>
            </a:extLst>
          </p:cNvPr>
          <p:cNvSpPr>
            <a:spLocks noGrp="1"/>
          </p:cNvSpPr>
          <p:nvPr>
            <p:ph type="title"/>
          </p:nvPr>
        </p:nvSpPr>
        <p:spPr>
          <a:xfrm>
            <a:off x="640080" y="2074363"/>
            <a:ext cx="2752354" cy="2709275"/>
          </a:xfrm>
          <a:prstGeom prst="ellipse">
            <a:avLst/>
          </a:prstGeom>
          <a:solidFill>
            <a:srgbClr val="262626"/>
          </a:solidFill>
          <a:ln w="174625" cmpd="thinThick">
            <a:solidFill>
              <a:srgbClr val="262626"/>
            </a:solidFill>
          </a:ln>
        </p:spPr>
        <p:txBody>
          <a:bodyPr vert="horz" lIns="91440" tIns="45720" rIns="91440" bIns="45720" rtlCol="0" anchor="ctr">
            <a:normAutofit/>
          </a:bodyPr>
          <a:lstStyle/>
          <a:p>
            <a:pPr algn="ctr"/>
            <a:r>
              <a:rPr lang="en-US" sz="2600">
                <a:solidFill>
                  <a:srgbClr val="FFFFFF"/>
                </a:solidFill>
                <a:cs typeface="Calibri"/>
              </a:rPr>
              <a:t>Locational </a:t>
            </a:r>
            <a:br>
              <a:rPr lang="en-US" sz="2600">
                <a:solidFill>
                  <a:srgbClr val="FFFFFF"/>
                </a:solidFill>
                <a:cs typeface="Calibri"/>
              </a:rPr>
            </a:br>
            <a:r>
              <a:rPr lang="en-US" sz="2600">
                <a:solidFill>
                  <a:srgbClr val="FFFFFF"/>
                </a:solidFill>
                <a:cs typeface="Calibri"/>
              </a:rPr>
              <a:t>Attributes</a:t>
            </a:r>
          </a:p>
        </p:txBody>
      </p:sp>
      <p:sp>
        <p:nvSpPr>
          <p:cNvPr id="5" name="Slide Number Placeholder 4">
            <a:extLst>
              <a:ext uri="{FF2B5EF4-FFF2-40B4-BE49-F238E27FC236}">
                <a16:creationId xmlns:a16="http://schemas.microsoft.com/office/drawing/2014/main" id="{E9E1994F-F2D7-423A-AEB1-D820027AD1E8}"/>
              </a:ext>
            </a:extLst>
          </p:cNvPr>
          <p:cNvSpPr>
            <a:spLocks noGrp="1"/>
          </p:cNvSpPr>
          <p:nvPr>
            <p:ph type="sldNum" sz="quarter" idx="18"/>
          </p:nvPr>
        </p:nvSpPr>
        <p:spPr>
          <a:xfrm>
            <a:off x="11310257" y="6356350"/>
            <a:ext cx="560009" cy="365125"/>
          </a:xfrm>
        </p:spPr>
        <p:txBody>
          <a:bodyPr vert="horz" lIns="91440" tIns="45720" rIns="91440" bIns="45720" rtlCol="0" anchor="ctr">
            <a:normAutofit/>
          </a:bodyPr>
          <a:lstStyle/>
          <a:p>
            <a:pPr>
              <a:spcAft>
                <a:spcPts val="600"/>
              </a:spcAft>
            </a:pPr>
            <a:fld id="{8699F50C-BE38-4BD0-BA84-9B090E1F2B9B}" type="slidenum">
              <a:rPr lang="en-US" noProof="0">
                <a:solidFill>
                  <a:srgbClr val="898989"/>
                </a:solidFill>
              </a:rPr>
              <a:pPr>
                <a:spcAft>
                  <a:spcPts val="600"/>
                </a:spcAft>
              </a:pPr>
              <a:t>34</a:t>
            </a:fld>
            <a:endParaRPr lang="en-US" noProof="0">
              <a:solidFill>
                <a:srgbClr val="898989"/>
              </a:solidFill>
            </a:endParaRPr>
          </a:p>
        </p:txBody>
      </p:sp>
      <p:pic>
        <p:nvPicPr>
          <p:cNvPr id="3" name="Picture 6" descr="A screenshot of a cell phone&#10;&#10;Description generated with very high confidence">
            <a:extLst>
              <a:ext uri="{FF2B5EF4-FFF2-40B4-BE49-F238E27FC236}">
                <a16:creationId xmlns:a16="http://schemas.microsoft.com/office/drawing/2014/main" id="{43AD83A9-183C-4D60-B9A9-D0497C7686C7}"/>
              </a:ext>
            </a:extLst>
          </p:cNvPr>
          <p:cNvPicPr>
            <a:picLocks noChangeAspect="1"/>
          </p:cNvPicPr>
          <p:nvPr/>
        </p:nvPicPr>
        <p:blipFill>
          <a:blip r:embed="rId2"/>
          <a:stretch>
            <a:fillRect/>
          </a:stretch>
        </p:blipFill>
        <p:spPr>
          <a:xfrm>
            <a:off x="4029175" y="1343608"/>
            <a:ext cx="6800451" cy="4086809"/>
          </a:xfrm>
          <a:prstGeom prst="rect">
            <a:avLst/>
          </a:prstGeom>
        </p:spPr>
      </p:pic>
      <p:sp>
        <p:nvSpPr>
          <p:cNvPr id="8" name="Rectangle 7">
            <a:extLst>
              <a:ext uri="{FF2B5EF4-FFF2-40B4-BE49-F238E27FC236}">
                <a16:creationId xmlns:a16="http://schemas.microsoft.com/office/drawing/2014/main" id="{8F1816BD-0436-4065-829C-4577B6656F81}"/>
              </a:ext>
            </a:extLst>
          </p:cNvPr>
          <p:cNvSpPr/>
          <p:nvPr/>
        </p:nvSpPr>
        <p:spPr>
          <a:xfrm>
            <a:off x="9374155" y="2942253"/>
            <a:ext cx="1760376" cy="105746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F66423E8-9E47-4857-9507-13C3D6B5B6A5}"/>
              </a:ext>
            </a:extLst>
          </p:cNvPr>
          <p:cNvSpPr/>
          <p:nvPr/>
        </p:nvSpPr>
        <p:spPr>
          <a:xfrm>
            <a:off x="9767871" y="2352533"/>
            <a:ext cx="2102395" cy="1477328"/>
          </a:xfrm>
          <a:prstGeom prst="rect">
            <a:avLst/>
          </a:prstGeom>
        </p:spPr>
        <p:txBody>
          <a:bodyPr wrap="square">
            <a:spAutoFit/>
          </a:bodyPr>
          <a:lstStyle/>
          <a:p>
            <a:r>
              <a:rPr lang="en-US" b="1">
                <a:solidFill>
                  <a:srgbClr val="00194C"/>
                </a:solidFill>
              </a:rPr>
              <a:t>Conclusion: </a:t>
            </a:r>
          </a:p>
          <a:p>
            <a:endParaRPr lang="en-US"/>
          </a:p>
          <a:p>
            <a:r>
              <a:rPr lang="en-US"/>
              <a:t>There’s no apparent impact on house prices. </a:t>
            </a:r>
          </a:p>
        </p:txBody>
      </p:sp>
    </p:spTree>
    <p:extLst>
      <p:ext uri="{BB962C8B-B14F-4D97-AF65-F5344CB8AC3E}">
        <p14:creationId xmlns:p14="http://schemas.microsoft.com/office/powerpoint/2010/main" val="273723400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Business Impact</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5</a:t>
            </a:r>
          </a:p>
        </p:txBody>
      </p:sp>
    </p:spTree>
    <p:extLst>
      <p:ext uri="{BB962C8B-B14F-4D97-AF65-F5344CB8AC3E}">
        <p14:creationId xmlns:p14="http://schemas.microsoft.com/office/powerpoint/2010/main" val="42893522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36</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6468887" cy="523220"/>
          </a:xfrm>
          <a:prstGeom prst="rect">
            <a:avLst/>
          </a:prstGeom>
          <a:noFill/>
        </p:spPr>
        <p:txBody>
          <a:bodyPr wrap="none" rtlCol="0">
            <a:spAutoFit/>
          </a:bodyPr>
          <a:lstStyle/>
          <a:p>
            <a:r>
              <a:rPr lang="en-US" sz="2800" b="1">
                <a:solidFill>
                  <a:schemeClr val="accent6">
                    <a:lumMod val="75000"/>
                  </a:schemeClr>
                </a:solidFill>
              </a:rPr>
              <a:t>1. Renovation is the best way to add value</a:t>
            </a:r>
          </a:p>
        </p:txBody>
      </p:sp>
      <p:grpSp>
        <p:nvGrpSpPr>
          <p:cNvPr id="16" name="Group 15">
            <a:extLst>
              <a:ext uri="{FF2B5EF4-FFF2-40B4-BE49-F238E27FC236}">
                <a16:creationId xmlns:a16="http://schemas.microsoft.com/office/drawing/2014/main" id="{3C596D1E-AA3F-435E-8F79-E994B921DC2A}"/>
              </a:ext>
            </a:extLst>
          </p:cNvPr>
          <p:cNvGrpSpPr/>
          <p:nvPr/>
        </p:nvGrpSpPr>
        <p:grpSpPr>
          <a:xfrm>
            <a:off x="947738" y="3148800"/>
            <a:ext cx="10457869" cy="2954762"/>
            <a:chOff x="947738" y="2312584"/>
            <a:chExt cx="10457869" cy="2954762"/>
          </a:xfrm>
        </p:grpSpPr>
        <p:grpSp>
          <p:nvGrpSpPr>
            <p:cNvPr id="13" name="Group 12">
              <a:extLst>
                <a:ext uri="{FF2B5EF4-FFF2-40B4-BE49-F238E27FC236}">
                  <a16:creationId xmlns:a16="http://schemas.microsoft.com/office/drawing/2014/main" id="{F06A750B-7F7C-42C7-B7C0-BCAFA34DF4B8}"/>
                </a:ext>
              </a:extLst>
            </p:cNvPr>
            <p:cNvGrpSpPr/>
            <p:nvPr/>
          </p:nvGrpSpPr>
          <p:grpSpPr>
            <a:xfrm>
              <a:off x="947738" y="2312584"/>
              <a:ext cx="10457869" cy="2636638"/>
              <a:chOff x="490949" y="2405474"/>
              <a:chExt cx="8515239" cy="2146862"/>
            </a:xfrm>
          </p:grpSpPr>
          <p:pic>
            <p:nvPicPr>
              <p:cNvPr id="11" name="Picture 10">
                <a:extLst>
                  <a:ext uri="{FF2B5EF4-FFF2-40B4-BE49-F238E27FC236}">
                    <a16:creationId xmlns:a16="http://schemas.microsoft.com/office/drawing/2014/main" id="{9F683912-356C-4D4E-99C6-A9C911378839}"/>
                  </a:ext>
                </a:extLst>
              </p:cNvPr>
              <p:cNvPicPr>
                <a:picLocks noChangeAspect="1"/>
              </p:cNvPicPr>
              <p:nvPr/>
            </p:nvPicPr>
            <p:blipFill rotWithShape="1">
              <a:blip r:embed="rId2"/>
              <a:srcRect l="4608" t="51571" r="5382" b="5520"/>
              <a:stretch/>
            </p:blipFill>
            <p:spPr>
              <a:xfrm>
                <a:off x="4838591" y="2405474"/>
                <a:ext cx="4167597" cy="2146862"/>
              </a:xfrm>
              <a:prstGeom prst="rect">
                <a:avLst/>
              </a:prstGeom>
            </p:spPr>
          </p:pic>
          <p:pic>
            <p:nvPicPr>
              <p:cNvPr id="12" name="Picture 11">
                <a:extLst>
                  <a:ext uri="{FF2B5EF4-FFF2-40B4-BE49-F238E27FC236}">
                    <a16:creationId xmlns:a16="http://schemas.microsoft.com/office/drawing/2014/main" id="{3B90E7E6-1A1B-41AE-8DEF-D9D411657C03}"/>
                  </a:ext>
                </a:extLst>
              </p:cNvPr>
              <p:cNvPicPr>
                <a:picLocks noChangeAspect="1"/>
              </p:cNvPicPr>
              <p:nvPr/>
            </p:nvPicPr>
            <p:blipFill rotWithShape="1">
              <a:blip r:embed="rId2"/>
              <a:srcRect l="4608" t="4445" r="5382" b="52920"/>
              <a:stretch/>
            </p:blipFill>
            <p:spPr>
              <a:xfrm>
                <a:off x="490949" y="2405474"/>
                <a:ext cx="4194340" cy="2146862"/>
              </a:xfrm>
              <a:prstGeom prst="rect">
                <a:avLst/>
              </a:prstGeom>
            </p:spPr>
          </p:pic>
        </p:grpSp>
        <p:sp>
          <p:nvSpPr>
            <p:cNvPr id="14" name="TextBox 13">
              <a:extLst>
                <a:ext uri="{FF2B5EF4-FFF2-40B4-BE49-F238E27FC236}">
                  <a16:creationId xmlns:a16="http://schemas.microsoft.com/office/drawing/2014/main" id="{60E24461-6F34-4509-B5E9-3D3AC6706448}"/>
                </a:ext>
              </a:extLst>
            </p:cNvPr>
            <p:cNvSpPr txBox="1"/>
            <p:nvPr/>
          </p:nvSpPr>
          <p:spPr>
            <a:xfrm>
              <a:off x="3077872" y="4867236"/>
              <a:ext cx="890950" cy="400110"/>
            </a:xfrm>
            <a:prstGeom prst="rect">
              <a:avLst/>
            </a:prstGeom>
            <a:noFill/>
          </p:spPr>
          <p:txBody>
            <a:bodyPr wrap="none" rtlCol="0">
              <a:spAutoFit/>
            </a:bodyPr>
            <a:lstStyle/>
            <a:p>
              <a:r>
                <a:rPr lang="en-US" sz="2000" b="1"/>
                <a:t>Before</a:t>
              </a:r>
            </a:p>
          </p:txBody>
        </p:sp>
        <p:sp>
          <p:nvSpPr>
            <p:cNvPr id="15" name="TextBox 14">
              <a:extLst>
                <a:ext uri="{FF2B5EF4-FFF2-40B4-BE49-F238E27FC236}">
                  <a16:creationId xmlns:a16="http://schemas.microsoft.com/office/drawing/2014/main" id="{D6ED087A-33B4-48A3-82DC-EDFFA97553D3}"/>
                </a:ext>
              </a:extLst>
            </p:cNvPr>
            <p:cNvSpPr txBox="1"/>
            <p:nvPr/>
          </p:nvSpPr>
          <p:spPr>
            <a:xfrm>
              <a:off x="8482345" y="4867236"/>
              <a:ext cx="728148" cy="400110"/>
            </a:xfrm>
            <a:prstGeom prst="rect">
              <a:avLst/>
            </a:prstGeom>
            <a:noFill/>
          </p:spPr>
          <p:txBody>
            <a:bodyPr wrap="none" rtlCol="0">
              <a:spAutoFit/>
            </a:bodyPr>
            <a:lstStyle/>
            <a:p>
              <a:r>
                <a:rPr lang="en-US" sz="2000" b="1"/>
                <a:t>After</a:t>
              </a:r>
            </a:p>
          </p:txBody>
        </p:sp>
      </p:grpSp>
      <p:sp>
        <p:nvSpPr>
          <p:cNvPr id="17" name="TextBox 16">
            <a:extLst>
              <a:ext uri="{FF2B5EF4-FFF2-40B4-BE49-F238E27FC236}">
                <a16:creationId xmlns:a16="http://schemas.microsoft.com/office/drawing/2014/main" id="{4F026FD2-FE50-4199-B16F-600F25BCCF42}"/>
              </a:ext>
            </a:extLst>
          </p:cNvPr>
          <p:cNvSpPr txBox="1"/>
          <p:nvPr/>
        </p:nvSpPr>
        <p:spPr>
          <a:xfrm>
            <a:off x="1235075" y="1982688"/>
            <a:ext cx="8813493" cy="646331"/>
          </a:xfrm>
          <a:prstGeom prst="rect">
            <a:avLst/>
          </a:prstGeom>
          <a:noFill/>
        </p:spPr>
        <p:txBody>
          <a:bodyPr wrap="square" rtlCol="0">
            <a:spAutoFit/>
          </a:bodyPr>
          <a:lstStyle/>
          <a:p>
            <a:r>
              <a:rPr lang="en-US"/>
              <a:t>To developers, investing money in improving the “look” is most efficient way to add value to the prosperity.  </a:t>
            </a:r>
          </a:p>
        </p:txBody>
      </p:sp>
    </p:spTree>
    <p:extLst>
      <p:ext uri="{BB962C8B-B14F-4D97-AF65-F5344CB8AC3E}">
        <p14:creationId xmlns:p14="http://schemas.microsoft.com/office/powerpoint/2010/main" val="252823017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37</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6468887" cy="523220"/>
          </a:xfrm>
          <a:prstGeom prst="rect">
            <a:avLst/>
          </a:prstGeom>
          <a:noFill/>
        </p:spPr>
        <p:txBody>
          <a:bodyPr wrap="none" rtlCol="0">
            <a:spAutoFit/>
          </a:bodyPr>
          <a:lstStyle/>
          <a:p>
            <a:r>
              <a:rPr lang="en-US" sz="2800" b="1">
                <a:solidFill>
                  <a:schemeClr val="accent6">
                    <a:lumMod val="75000"/>
                  </a:schemeClr>
                </a:solidFill>
              </a:rPr>
              <a:t>1. Renovation is the best way to add value</a:t>
            </a:r>
          </a:p>
        </p:txBody>
      </p:sp>
      <p:sp>
        <p:nvSpPr>
          <p:cNvPr id="17" name="TextBox 16">
            <a:extLst>
              <a:ext uri="{FF2B5EF4-FFF2-40B4-BE49-F238E27FC236}">
                <a16:creationId xmlns:a16="http://schemas.microsoft.com/office/drawing/2014/main" id="{4F026FD2-FE50-4199-B16F-600F25BCCF42}"/>
              </a:ext>
            </a:extLst>
          </p:cNvPr>
          <p:cNvSpPr txBox="1"/>
          <p:nvPr/>
        </p:nvSpPr>
        <p:spPr>
          <a:xfrm>
            <a:off x="1235074" y="2108295"/>
            <a:ext cx="8813493" cy="646331"/>
          </a:xfrm>
          <a:prstGeom prst="rect">
            <a:avLst/>
          </a:prstGeom>
          <a:noFill/>
        </p:spPr>
        <p:txBody>
          <a:bodyPr wrap="square" rtlCol="0">
            <a:spAutoFit/>
          </a:bodyPr>
          <a:lstStyle/>
          <a:p>
            <a:r>
              <a:rPr lang="en-US"/>
              <a:t>To governments, investing money in improving the building’s façade is also the most efficient way to increase the value of the community.  </a:t>
            </a:r>
          </a:p>
        </p:txBody>
      </p:sp>
      <p:grpSp>
        <p:nvGrpSpPr>
          <p:cNvPr id="10" name="Group 9">
            <a:extLst>
              <a:ext uri="{FF2B5EF4-FFF2-40B4-BE49-F238E27FC236}">
                <a16:creationId xmlns:a16="http://schemas.microsoft.com/office/drawing/2014/main" id="{09DB1D5D-376F-40F5-A336-2B4D50F1601E}"/>
              </a:ext>
            </a:extLst>
          </p:cNvPr>
          <p:cNvGrpSpPr/>
          <p:nvPr/>
        </p:nvGrpSpPr>
        <p:grpSpPr>
          <a:xfrm>
            <a:off x="1235074" y="3124335"/>
            <a:ext cx="9393309" cy="3501956"/>
            <a:chOff x="1359340" y="2621270"/>
            <a:chExt cx="9393309" cy="3501956"/>
          </a:xfrm>
        </p:grpSpPr>
        <p:grpSp>
          <p:nvGrpSpPr>
            <p:cNvPr id="16" name="Group 15">
              <a:extLst>
                <a:ext uri="{FF2B5EF4-FFF2-40B4-BE49-F238E27FC236}">
                  <a16:creationId xmlns:a16="http://schemas.microsoft.com/office/drawing/2014/main" id="{3C596D1E-AA3F-435E-8F79-E994B921DC2A}"/>
                </a:ext>
              </a:extLst>
            </p:cNvPr>
            <p:cNvGrpSpPr/>
            <p:nvPr/>
          </p:nvGrpSpPr>
          <p:grpSpPr>
            <a:xfrm>
              <a:off x="3240674" y="5723116"/>
              <a:ext cx="5975300" cy="400110"/>
              <a:chOff x="3240674" y="4867236"/>
              <a:chExt cx="5975300" cy="400110"/>
            </a:xfrm>
          </p:grpSpPr>
          <p:sp>
            <p:nvSpPr>
              <p:cNvPr id="14" name="TextBox 13">
                <a:extLst>
                  <a:ext uri="{FF2B5EF4-FFF2-40B4-BE49-F238E27FC236}">
                    <a16:creationId xmlns:a16="http://schemas.microsoft.com/office/drawing/2014/main" id="{60E24461-6F34-4509-B5E9-3D3AC6706448}"/>
                  </a:ext>
                </a:extLst>
              </p:cNvPr>
              <p:cNvSpPr txBox="1"/>
              <p:nvPr/>
            </p:nvSpPr>
            <p:spPr>
              <a:xfrm>
                <a:off x="3240674" y="4867236"/>
                <a:ext cx="890950" cy="400110"/>
              </a:xfrm>
              <a:prstGeom prst="rect">
                <a:avLst/>
              </a:prstGeom>
              <a:noFill/>
            </p:spPr>
            <p:txBody>
              <a:bodyPr wrap="none" rtlCol="0">
                <a:spAutoFit/>
              </a:bodyPr>
              <a:lstStyle/>
              <a:p>
                <a:r>
                  <a:rPr lang="en-US" sz="2000" b="1"/>
                  <a:t>Before</a:t>
                </a:r>
              </a:p>
            </p:txBody>
          </p:sp>
          <p:sp>
            <p:nvSpPr>
              <p:cNvPr id="15" name="TextBox 14">
                <a:extLst>
                  <a:ext uri="{FF2B5EF4-FFF2-40B4-BE49-F238E27FC236}">
                    <a16:creationId xmlns:a16="http://schemas.microsoft.com/office/drawing/2014/main" id="{D6ED087A-33B4-48A3-82DC-EDFFA97553D3}"/>
                  </a:ext>
                </a:extLst>
              </p:cNvPr>
              <p:cNvSpPr txBox="1"/>
              <p:nvPr/>
            </p:nvSpPr>
            <p:spPr>
              <a:xfrm>
                <a:off x="8487826" y="4867236"/>
                <a:ext cx="728148" cy="400110"/>
              </a:xfrm>
              <a:prstGeom prst="rect">
                <a:avLst/>
              </a:prstGeom>
              <a:noFill/>
            </p:spPr>
            <p:txBody>
              <a:bodyPr wrap="none" rtlCol="0">
                <a:spAutoFit/>
              </a:bodyPr>
              <a:lstStyle/>
              <a:p>
                <a:r>
                  <a:rPr lang="en-US" sz="2000" b="1"/>
                  <a:t>After</a:t>
                </a:r>
              </a:p>
            </p:txBody>
          </p:sp>
        </p:grpSp>
        <p:pic>
          <p:nvPicPr>
            <p:cNvPr id="3" name="Picture 2">
              <a:extLst>
                <a:ext uri="{FF2B5EF4-FFF2-40B4-BE49-F238E27FC236}">
                  <a16:creationId xmlns:a16="http://schemas.microsoft.com/office/drawing/2014/main" id="{87597772-6AC9-41CE-A59B-18257A51E259}"/>
                </a:ext>
              </a:extLst>
            </p:cNvPr>
            <p:cNvPicPr>
              <a:picLocks noChangeAspect="1"/>
            </p:cNvPicPr>
            <p:nvPr/>
          </p:nvPicPr>
          <p:blipFill>
            <a:blip r:embed="rId2"/>
            <a:stretch>
              <a:fillRect/>
            </a:stretch>
          </p:blipFill>
          <p:spPr>
            <a:xfrm>
              <a:off x="6096000" y="2621270"/>
              <a:ext cx="4656649" cy="3101846"/>
            </a:xfrm>
            <a:prstGeom prst="rect">
              <a:avLst/>
            </a:prstGeom>
          </p:spPr>
        </p:pic>
        <p:pic>
          <p:nvPicPr>
            <p:cNvPr id="8" name="Picture 7" descr="A large orange building&#10;&#10;Description automatically generated">
              <a:extLst>
                <a:ext uri="{FF2B5EF4-FFF2-40B4-BE49-F238E27FC236}">
                  <a16:creationId xmlns:a16="http://schemas.microsoft.com/office/drawing/2014/main" id="{30ADB67D-F5FF-4B9A-BDBC-FAD641933685}"/>
                </a:ext>
              </a:extLst>
            </p:cNvPr>
            <p:cNvPicPr>
              <a:picLocks noChangeAspect="1"/>
            </p:cNvPicPr>
            <p:nvPr/>
          </p:nvPicPr>
          <p:blipFill>
            <a:blip r:embed="rId3"/>
            <a:stretch>
              <a:fillRect/>
            </a:stretch>
          </p:blipFill>
          <p:spPr>
            <a:xfrm>
              <a:off x="1359340" y="2627192"/>
              <a:ext cx="4656649" cy="3101329"/>
            </a:xfrm>
            <a:prstGeom prst="rect">
              <a:avLst/>
            </a:prstGeom>
          </p:spPr>
        </p:pic>
      </p:grpSp>
    </p:spTree>
    <p:extLst>
      <p:ext uri="{BB962C8B-B14F-4D97-AF65-F5344CB8AC3E}">
        <p14:creationId xmlns:p14="http://schemas.microsoft.com/office/powerpoint/2010/main" val="10953606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38</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3735574" cy="523220"/>
          </a:xfrm>
          <a:prstGeom prst="rect">
            <a:avLst/>
          </a:prstGeom>
          <a:noFill/>
        </p:spPr>
        <p:txBody>
          <a:bodyPr wrap="none" rtlCol="0">
            <a:spAutoFit/>
          </a:bodyPr>
          <a:lstStyle/>
          <a:p>
            <a:r>
              <a:rPr lang="en-US" sz="2800" b="1">
                <a:solidFill>
                  <a:schemeClr val="accent6">
                    <a:lumMod val="75000"/>
                  </a:schemeClr>
                </a:solidFill>
              </a:rPr>
              <a:t>2. People love fireplace</a:t>
            </a:r>
          </a:p>
        </p:txBody>
      </p:sp>
      <p:grpSp>
        <p:nvGrpSpPr>
          <p:cNvPr id="25" name="Group 24">
            <a:extLst>
              <a:ext uri="{FF2B5EF4-FFF2-40B4-BE49-F238E27FC236}">
                <a16:creationId xmlns:a16="http://schemas.microsoft.com/office/drawing/2014/main" id="{C33D7F18-A6F6-4497-847E-C8647906E692}"/>
              </a:ext>
            </a:extLst>
          </p:cNvPr>
          <p:cNvGrpSpPr/>
          <p:nvPr/>
        </p:nvGrpSpPr>
        <p:grpSpPr>
          <a:xfrm>
            <a:off x="947738" y="3214710"/>
            <a:ext cx="10379024" cy="2560354"/>
            <a:chOff x="-1670721" y="2691490"/>
            <a:chExt cx="12817692" cy="3161938"/>
          </a:xfrm>
        </p:grpSpPr>
        <p:pic>
          <p:nvPicPr>
            <p:cNvPr id="18" name="Picture 17" descr="A group of people sitting around each other&#10;&#10;Description automatically generated">
              <a:extLst>
                <a:ext uri="{FF2B5EF4-FFF2-40B4-BE49-F238E27FC236}">
                  <a16:creationId xmlns:a16="http://schemas.microsoft.com/office/drawing/2014/main" id="{8AEBEAD6-59FE-410C-A8A0-6289724C0390}"/>
                </a:ext>
              </a:extLst>
            </p:cNvPr>
            <p:cNvPicPr>
              <a:picLocks noChangeAspect="1"/>
            </p:cNvPicPr>
            <p:nvPr/>
          </p:nvPicPr>
          <p:blipFill rotWithShape="1">
            <a:blip r:embed="rId2"/>
            <a:srcRect b="9497"/>
            <a:stretch/>
          </p:blipFill>
          <p:spPr>
            <a:xfrm>
              <a:off x="6371100" y="2691490"/>
              <a:ext cx="4775871" cy="3161938"/>
            </a:xfrm>
            <a:prstGeom prst="rect">
              <a:avLst/>
            </a:prstGeom>
          </p:spPr>
        </p:pic>
        <p:pic>
          <p:nvPicPr>
            <p:cNvPr id="22" name="Picture 21">
              <a:extLst>
                <a:ext uri="{FF2B5EF4-FFF2-40B4-BE49-F238E27FC236}">
                  <a16:creationId xmlns:a16="http://schemas.microsoft.com/office/drawing/2014/main" id="{24139E0C-21F3-4543-BB21-7180654A0343}"/>
                </a:ext>
              </a:extLst>
            </p:cNvPr>
            <p:cNvPicPr>
              <a:picLocks noChangeAspect="1"/>
            </p:cNvPicPr>
            <p:nvPr/>
          </p:nvPicPr>
          <p:blipFill>
            <a:blip r:embed="rId3"/>
            <a:stretch>
              <a:fillRect/>
            </a:stretch>
          </p:blipFill>
          <p:spPr>
            <a:xfrm>
              <a:off x="-1670721" y="2691490"/>
              <a:ext cx="4739289" cy="3161938"/>
            </a:xfrm>
            <a:prstGeom prst="rect">
              <a:avLst/>
            </a:prstGeom>
          </p:spPr>
        </p:pic>
        <p:pic>
          <p:nvPicPr>
            <p:cNvPr id="24" name="Picture 23" descr="A fire place sitting in a living room filled with furniture and a fireplace&#10;&#10;Description automatically generated">
              <a:extLst>
                <a:ext uri="{FF2B5EF4-FFF2-40B4-BE49-F238E27FC236}">
                  <a16:creationId xmlns:a16="http://schemas.microsoft.com/office/drawing/2014/main" id="{89F04FAA-D6F6-4900-A0C1-FAEA5983E157}"/>
                </a:ext>
              </a:extLst>
            </p:cNvPr>
            <p:cNvPicPr>
              <a:picLocks noChangeAspect="1"/>
            </p:cNvPicPr>
            <p:nvPr/>
          </p:nvPicPr>
          <p:blipFill>
            <a:blip r:embed="rId4"/>
            <a:stretch>
              <a:fillRect/>
            </a:stretch>
          </p:blipFill>
          <p:spPr>
            <a:xfrm>
              <a:off x="3138865" y="2691490"/>
              <a:ext cx="3161938" cy="3161938"/>
            </a:xfrm>
            <a:prstGeom prst="rect">
              <a:avLst/>
            </a:prstGeom>
          </p:spPr>
        </p:pic>
      </p:grpSp>
      <p:cxnSp>
        <p:nvCxnSpPr>
          <p:cNvPr id="27" name="Straight Connector 26">
            <a:extLst>
              <a:ext uri="{FF2B5EF4-FFF2-40B4-BE49-F238E27FC236}">
                <a16:creationId xmlns:a16="http://schemas.microsoft.com/office/drawing/2014/main" id="{FD8B12F9-FA18-4E1A-914A-1938E4022871}"/>
              </a:ext>
            </a:extLst>
          </p:cNvPr>
          <p:cNvCxnSpPr>
            <a:cxnSpLocks/>
          </p:cNvCxnSpPr>
          <p:nvPr/>
        </p:nvCxnSpPr>
        <p:spPr>
          <a:xfrm>
            <a:off x="947738" y="5928852"/>
            <a:ext cx="6454878" cy="0"/>
          </a:xfrm>
          <a:prstGeom prst="line">
            <a:avLst/>
          </a:prstGeom>
          <a:ln w="19050">
            <a:solidFill>
              <a:srgbClr val="014067"/>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DBDD68E9-8743-4E81-88A4-FC8EF9B89DB3}"/>
              </a:ext>
            </a:extLst>
          </p:cNvPr>
          <p:cNvCxnSpPr>
            <a:cxnSpLocks/>
          </p:cNvCxnSpPr>
          <p:nvPr/>
        </p:nvCxnSpPr>
        <p:spPr>
          <a:xfrm>
            <a:off x="7459538" y="5928852"/>
            <a:ext cx="3867224" cy="0"/>
          </a:xfrm>
          <a:prstGeom prst="line">
            <a:avLst/>
          </a:prstGeom>
          <a:ln w="19050">
            <a:solidFill>
              <a:srgbClr val="FF6600"/>
            </a:solidFill>
            <a:headEnd type="arrow" w="lg" len="sm"/>
            <a:tailEnd type="arrow" w="lg" len="sm"/>
          </a:ln>
        </p:spPr>
        <p:style>
          <a:lnRef idx="1">
            <a:schemeClr val="accent1"/>
          </a:lnRef>
          <a:fillRef idx="0">
            <a:schemeClr val="accent1"/>
          </a:fillRef>
          <a:effectRef idx="0">
            <a:schemeClr val="accent1"/>
          </a:effectRef>
          <a:fontRef idx="minor">
            <a:schemeClr val="tx1"/>
          </a:fontRef>
        </p:style>
      </p:cxnSp>
      <p:sp>
        <p:nvSpPr>
          <p:cNvPr id="32" name="TextBox 31">
            <a:extLst>
              <a:ext uri="{FF2B5EF4-FFF2-40B4-BE49-F238E27FC236}">
                <a16:creationId xmlns:a16="http://schemas.microsoft.com/office/drawing/2014/main" id="{BE8947E7-B9CF-4007-BCA0-386F9E348827}"/>
              </a:ext>
            </a:extLst>
          </p:cNvPr>
          <p:cNvSpPr txBox="1"/>
          <p:nvPr/>
        </p:nvSpPr>
        <p:spPr>
          <a:xfrm>
            <a:off x="8337755" y="5897975"/>
            <a:ext cx="2324675" cy="369332"/>
          </a:xfrm>
          <a:prstGeom prst="rect">
            <a:avLst/>
          </a:prstGeom>
          <a:noFill/>
        </p:spPr>
        <p:txBody>
          <a:bodyPr wrap="none" rtlCol="0">
            <a:spAutoFit/>
          </a:bodyPr>
          <a:lstStyle/>
          <a:p>
            <a:r>
              <a:rPr lang="en-US"/>
              <a:t>Conventional Fireplace</a:t>
            </a:r>
          </a:p>
        </p:txBody>
      </p:sp>
      <p:sp>
        <p:nvSpPr>
          <p:cNvPr id="33" name="TextBox 32">
            <a:extLst>
              <a:ext uri="{FF2B5EF4-FFF2-40B4-BE49-F238E27FC236}">
                <a16:creationId xmlns:a16="http://schemas.microsoft.com/office/drawing/2014/main" id="{408C5E80-9771-42C3-9B7A-C164922D8F9B}"/>
              </a:ext>
            </a:extLst>
          </p:cNvPr>
          <p:cNvSpPr txBox="1"/>
          <p:nvPr/>
        </p:nvSpPr>
        <p:spPr>
          <a:xfrm>
            <a:off x="3060026" y="5897975"/>
            <a:ext cx="2621295" cy="369332"/>
          </a:xfrm>
          <a:prstGeom prst="rect">
            <a:avLst/>
          </a:prstGeom>
          <a:noFill/>
        </p:spPr>
        <p:txBody>
          <a:bodyPr wrap="none" rtlCol="0">
            <a:spAutoFit/>
          </a:bodyPr>
          <a:lstStyle/>
          <a:p>
            <a:r>
              <a:rPr lang="en-US"/>
              <a:t>Electrical Fireplace Screen</a:t>
            </a:r>
          </a:p>
        </p:txBody>
      </p:sp>
      <p:sp>
        <p:nvSpPr>
          <p:cNvPr id="34" name="TextBox 33">
            <a:extLst>
              <a:ext uri="{FF2B5EF4-FFF2-40B4-BE49-F238E27FC236}">
                <a16:creationId xmlns:a16="http://schemas.microsoft.com/office/drawing/2014/main" id="{0468D9C9-CE35-40F4-ABE1-38DC98115CC9}"/>
              </a:ext>
            </a:extLst>
          </p:cNvPr>
          <p:cNvSpPr txBox="1"/>
          <p:nvPr/>
        </p:nvSpPr>
        <p:spPr>
          <a:xfrm>
            <a:off x="1235074" y="2108295"/>
            <a:ext cx="9216616" cy="369332"/>
          </a:xfrm>
          <a:prstGeom prst="rect">
            <a:avLst/>
          </a:prstGeom>
          <a:noFill/>
        </p:spPr>
        <p:txBody>
          <a:bodyPr wrap="square" rtlCol="0">
            <a:spAutoFit/>
          </a:bodyPr>
          <a:lstStyle/>
          <a:p>
            <a:r>
              <a:rPr lang="en-US"/>
              <a:t>Design fireplace as the central of the family space will help to increase the prosperities’ value.</a:t>
            </a:r>
          </a:p>
        </p:txBody>
      </p:sp>
    </p:spTree>
    <p:extLst>
      <p:ext uri="{BB962C8B-B14F-4D97-AF65-F5344CB8AC3E}">
        <p14:creationId xmlns:p14="http://schemas.microsoft.com/office/powerpoint/2010/main" val="159714882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39</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9662773" cy="523220"/>
          </a:xfrm>
          <a:prstGeom prst="rect">
            <a:avLst/>
          </a:prstGeom>
          <a:noFill/>
        </p:spPr>
        <p:txBody>
          <a:bodyPr wrap="none" rtlCol="0">
            <a:spAutoFit/>
          </a:bodyPr>
          <a:lstStyle/>
          <a:p>
            <a:r>
              <a:rPr lang="en-US" sz="2800" b="1">
                <a:solidFill>
                  <a:schemeClr val="accent6">
                    <a:lumMod val="75000"/>
                  </a:schemeClr>
                </a:solidFill>
              </a:rPr>
              <a:t>3. Basement allows people more choices and increase the value</a:t>
            </a:r>
          </a:p>
        </p:txBody>
      </p:sp>
      <p:sp>
        <p:nvSpPr>
          <p:cNvPr id="34" name="TextBox 33">
            <a:extLst>
              <a:ext uri="{FF2B5EF4-FFF2-40B4-BE49-F238E27FC236}">
                <a16:creationId xmlns:a16="http://schemas.microsoft.com/office/drawing/2014/main" id="{0468D9C9-CE35-40F4-ABE1-38DC98115CC9}"/>
              </a:ext>
            </a:extLst>
          </p:cNvPr>
          <p:cNvSpPr txBox="1"/>
          <p:nvPr/>
        </p:nvSpPr>
        <p:spPr>
          <a:xfrm>
            <a:off x="1235074" y="2108295"/>
            <a:ext cx="9216616" cy="646331"/>
          </a:xfrm>
          <a:prstGeom prst="rect">
            <a:avLst/>
          </a:prstGeom>
          <a:noFill/>
        </p:spPr>
        <p:txBody>
          <a:bodyPr wrap="square" rtlCol="0">
            <a:spAutoFit/>
          </a:bodyPr>
          <a:lstStyle/>
          <a:p>
            <a:r>
              <a:rPr lang="en-US"/>
              <a:t>The basement allow the prosperity more possibility for functions. Prosperities with basement have a higher price.   </a:t>
            </a:r>
          </a:p>
        </p:txBody>
      </p:sp>
      <p:grpSp>
        <p:nvGrpSpPr>
          <p:cNvPr id="4" name="Group 3">
            <a:extLst>
              <a:ext uri="{FF2B5EF4-FFF2-40B4-BE49-F238E27FC236}">
                <a16:creationId xmlns:a16="http://schemas.microsoft.com/office/drawing/2014/main" id="{E33D594F-33A8-4AA7-8531-74C01E08B475}"/>
              </a:ext>
            </a:extLst>
          </p:cNvPr>
          <p:cNvGrpSpPr/>
          <p:nvPr/>
        </p:nvGrpSpPr>
        <p:grpSpPr>
          <a:xfrm>
            <a:off x="947738" y="3574091"/>
            <a:ext cx="10811642" cy="2248473"/>
            <a:chOff x="947738" y="3515097"/>
            <a:chExt cx="10811642" cy="2248473"/>
          </a:xfrm>
        </p:grpSpPr>
        <p:grpSp>
          <p:nvGrpSpPr>
            <p:cNvPr id="2" name="Group 1">
              <a:extLst>
                <a:ext uri="{FF2B5EF4-FFF2-40B4-BE49-F238E27FC236}">
                  <a16:creationId xmlns:a16="http://schemas.microsoft.com/office/drawing/2014/main" id="{35463D6D-035C-4EF1-BC6D-3423DA8271D0}"/>
                </a:ext>
              </a:extLst>
            </p:cNvPr>
            <p:cNvGrpSpPr/>
            <p:nvPr/>
          </p:nvGrpSpPr>
          <p:grpSpPr>
            <a:xfrm>
              <a:off x="947738" y="3515097"/>
              <a:ext cx="10811642" cy="1953757"/>
              <a:chOff x="947738" y="2733986"/>
              <a:chExt cx="16725687" cy="3022475"/>
            </a:xfrm>
          </p:grpSpPr>
          <p:pic>
            <p:nvPicPr>
              <p:cNvPr id="3074" name="Picture 2">
                <a:extLst>
                  <a:ext uri="{FF2B5EF4-FFF2-40B4-BE49-F238E27FC236}">
                    <a16:creationId xmlns:a16="http://schemas.microsoft.com/office/drawing/2014/main" id="{465C31AD-5D66-49A3-80ED-53A49A09A3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47738" y="2733986"/>
                <a:ext cx="4532313" cy="3022475"/>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a:extLst>
                  <a:ext uri="{FF2B5EF4-FFF2-40B4-BE49-F238E27FC236}">
                    <a16:creationId xmlns:a16="http://schemas.microsoft.com/office/drawing/2014/main" id="{99FDE439-19EB-4E45-BACB-4275352270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141113" y="2733986"/>
                <a:ext cx="4532312" cy="3021558"/>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a:extLst>
                  <a:ext uri="{FF2B5EF4-FFF2-40B4-BE49-F238E27FC236}">
                    <a16:creationId xmlns:a16="http://schemas.microsoft.com/office/drawing/2014/main" id="{8F702C99-1F64-4775-9D2A-3C10883F929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60326" y="2733986"/>
                <a:ext cx="3021558" cy="3021558"/>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a:extLst>
                  <a:ext uri="{FF2B5EF4-FFF2-40B4-BE49-F238E27FC236}">
                    <a16:creationId xmlns:a16="http://schemas.microsoft.com/office/drawing/2014/main" id="{F89AD0A0-6962-4C7B-B176-3568D5D1E4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2158" y="2733986"/>
                <a:ext cx="4028744" cy="3021559"/>
              </a:xfrm>
              <a:prstGeom prst="rect">
                <a:avLst/>
              </a:prstGeom>
              <a:noFill/>
              <a:extLst>
                <a:ext uri="{909E8E84-426E-40DD-AFC4-6F175D3DCCD1}">
                  <a14:hiddenFill xmlns:a14="http://schemas.microsoft.com/office/drawing/2010/main">
                    <a:solidFill>
                      <a:srgbClr val="FFFFFF"/>
                    </a:solidFill>
                  </a14:hiddenFill>
                </a:ext>
              </a:extLst>
            </p:spPr>
          </p:pic>
        </p:grpSp>
        <p:sp>
          <p:nvSpPr>
            <p:cNvPr id="3" name="TextBox 2">
              <a:extLst>
                <a:ext uri="{FF2B5EF4-FFF2-40B4-BE49-F238E27FC236}">
                  <a16:creationId xmlns:a16="http://schemas.microsoft.com/office/drawing/2014/main" id="{BE6946AC-428A-40E9-871B-AB756082F3C9}"/>
                </a:ext>
              </a:extLst>
            </p:cNvPr>
            <p:cNvSpPr txBox="1"/>
            <p:nvPr/>
          </p:nvSpPr>
          <p:spPr>
            <a:xfrm>
              <a:off x="1262229" y="5394238"/>
              <a:ext cx="2300748" cy="369332"/>
            </a:xfrm>
            <a:prstGeom prst="rect">
              <a:avLst/>
            </a:prstGeom>
            <a:noFill/>
          </p:spPr>
          <p:txBody>
            <a:bodyPr wrap="square" rtlCol="0">
              <a:spAutoFit/>
            </a:bodyPr>
            <a:lstStyle/>
            <a:p>
              <a:r>
                <a:rPr lang="en-US"/>
                <a:t>Private Movie Room </a:t>
              </a:r>
            </a:p>
          </p:txBody>
        </p:sp>
        <p:sp>
          <p:nvSpPr>
            <p:cNvPr id="21" name="TextBox 20">
              <a:extLst>
                <a:ext uri="{FF2B5EF4-FFF2-40B4-BE49-F238E27FC236}">
                  <a16:creationId xmlns:a16="http://schemas.microsoft.com/office/drawing/2014/main" id="{47211B95-7182-4A75-A0C2-32F2E90EA9B6}"/>
                </a:ext>
              </a:extLst>
            </p:cNvPr>
            <p:cNvSpPr txBox="1"/>
            <p:nvPr/>
          </p:nvSpPr>
          <p:spPr>
            <a:xfrm>
              <a:off x="4431927" y="5394238"/>
              <a:ext cx="1204148" cy="369332"/>
            </a:xfrm>
            <a:prstGeom prst="rect">
              <a:avLst/>
            </a:prstGeom>
            <a:noFill/>
          </p:spPr>
          <p:txBody>
            <a:bodyPr wrap="square" rtlCol="0">
              <a:spAutoFit/>
            </a:bodyPr>
            <a:lstStyle/>
            <a:p>
              <a:pPr algn="ctr"/>
              <a:r>
                <a:rPr lang="en-US"/>
                <a:t>Geek Lab</a:t>
              </a:r>
            </a:p>
          </p:txBody>
        </p:sp>
        <p:sp>
          <p:nvSpPr>
            <p:cNvPr id="23" name="TextBox 22">
              <a:extLst>
                <a:ext uri="{FF2B5EF4-FFF2-40B4-BE49-F238E27FC236}">
                  <a16:creationId xmlns:a16="http://schemas.microsoft.com/office/drawing/2014/main" id="{C3B43992-9F6A-45C1-B978-284304C982C4}"/>
                </a:ext>
              </a:extLst>
            </p:cNvPr>
            <p:cNvSpPr txBox="1"/>
            <p:nvPr/>
          </p:nvSpPr>
          <p:spPr>
            <a:xfrm>
              <a:off x="6433155" y="5394238"/>
              <a:ext cx="1865296" cy="369332"/>
            </a:xfrm>
            <a:prstGeom prst="rect">
              <a:avLst/>
            </a:prstGeom>
            <a:noFill/>
          </p:spPr>
          <p:txBody>
            <a:bodyPr wrap="square" rtlCol="0">
              <a:spAutoFit/>
            </a:bodyPr>
            <a:lstStyle/>
            <a:p>
              <a:pPr algn="ctr"/>
              <a:r>
                <a:rPr lang="en-US"/>
                <a:t>Mechanical Place</a:t>
              </a:r>
            </a:p>
          </p:txBody>
        </p:sp>
        <p:sp>
          <p:nvSpPr>
            <p:cNvPr id="26" name="TextBox 25">
              <a:extLst>
                <a:ext uri="{FF2B5EF4-FFF2-40B4-BE49-F238E27FC236}">
                  <a16:creationId xmlns:a16="http://schemas.microsoft.com/office/drawing/2014/main" id="{4DE3DE24-DD6B-4EB4-936C-49075E5722CC}"/>
                </a:ext>
              </a:extLst>
            </p:cNvPr>
            <p:cNvSpPr txBox="1"/>
            <p:nvPr/>
          </p:nvSpPr>
          <p:spPr>
            <a:xfrm>
              <a:off x="9361868" y="5394238"/>
              <a:ext cx="1865296" cy="369332"/>
            </a:xfrm>
            <a:prstGeom prst="rect">
              <a:avLst/>
            </a:prstGeom>
            <a:noFill/>
          </p:spPr>
          <p:txBody>
            <a:bodyPr wrap="square" rtlCol="0">
              <a:spAutoFit/>
            </a:bodyPr>
            <a:lstStyle/>
            <a:p>
              <a:pPr algn="ctr"/>
              <a:r>
                <a:rPr lang="en-US"/>
                <a:t>Game Room</a:t>
              </a:r>
            </a:p>
          </p:txBody>
        </p:sp>
      </p:grpSp>
    </p:spTree>
    <p:extLst>
      <p:ext uri="{BB962C8B-B14F-4D97-AF65-F5344CB8AC3E}">
        <p14:creationId xmlns:p14="http://schemas.microsoft.com/office/powerpoint/2010/main" val="14346928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Literature Review</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2</a:t>
            </a:r>
          </a:p>
        </p:txBody>
      </p:sp>
    </p:spTree>
    <p:extLst>
      <p:ext uri="{BB962C8B-B14F-4D97-AF65-F5344CB8AC3E}">
        <p14:creationId xmlns:p14="http://schemas.microsoft.com/office/powerpoint/2010/main" val="142021837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40</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8952707" cy="523220"/>
          </a:xfrm>
          <a:prstGeom prst="rect">
            <a:avLst/>
          </a:prstGeom>
          <a:noFill/>
        </p:spPr>
        <p:txBody>
          <a:bodyPr wrap="none" rtlCol="0">
            <a:spAutoFit/>
          </a:bodyPr>
          <a:lstStyle/>
          <a:p>
            <a:r>
              <a:rPr lang="en-US" sz="2800" b="1">
                <a:solidFill>
                  <a:schemeClr val="accent6">
                    <a:lumMod val="75000"/>
                  </a:schemeClr>
                </a:solidFill>
              </a:rPr>
              <a:t>4. Having Attached Garage is Plus but not Detached Garage</a:t>
            </a:r>
          </a:p>
        </p:txBody>
      </p:sp>
      <p:sp>
        <p:nvSpPr>
          <p:cNvPr id="34" name="TextBox 33">
            <a:extLst>
              <a:ext uri="{FF2B5EF4-FFF2-40B4-BE49-F238E27FC236}">
                <a16:creationId xmlns:a16="http://schemas.microsoft.com/office/drawing/2014/main" id="{0468D9C9-CE35-40F4-ABE1-38DC98115CC9}"/>
              </a:ext>
            </a:extLst>
          </p:cNvPr>
          <p:cNvSpPr txBox="1"/>
          <p:nvPr/>
        </p:nvSpPr>
        <p:spPr>
          <a:xfrm>
            <a:off x="1235074" y="2108295"/>
            <a:ext cx="9216616" cy="923330"/>
          </a:xfrm>
          <a:prstGeom prst="rect">
            <a:avLst/>
          </a:prstGeom>
          <a:noFill/>
        </p:spPr>
        <p:txBody>
          <a:bodyPr wrap="square" rtlCol="0">
            <a:spAutoFit/>
          </a:bodyPr>
          <a:lstStyle/>
          <a:p>
            <a:r>
              <a:rPr lang="en-US"/>
              <a:t>Attached garage help to crease the prosperities’ value but not the detached garage. Even the attached and detached garage provides the same function, the continence of using the prosperity also matters. </a:t>
            </a:r>
          </a:p>
        </p:txBody>
      </p:sp>
      <p:grpSp>
        <p:nvGrpSpPr>
          <p:cNvPr id="8" name="Group 7">
            <a:extLst>
              <a:ext uri="{FF2B5EF4-FFF2-40B4-BE49-F238E27FC236}">
                <a16:creationId xmlns:a16="http://schemas.microsoft.com/office/drawing/2014/main" id="{A793D938-E78F-47AD-9E6F-DD1207541944}"/>
              </a:ext>
            </a:extLst>
          </p:cNvPr>
          <p:cNvGrpSpPr/>
          <p:nvPr/>
        </p:nvGrpSpPr>
        <p:grpSpPr>
          <a:xfrm>
            <a:off x="947737" y="3135270"/>
            <a:ext cx="10647745" cy="3221079"/>
            <a:chOff x="947738" y="3381078"/>
            <a:chExt cx="9835194" cy="2975272"/>
          </a:xfrm>
        </p:grpSpPr>
        <p:pic>
          <p:nvPicPr>
            <p:cNvPr id="10242" name="Picture 2">
              <a:extLst>
                <a:ext uri="{FF2B5EF4-FFF2-40B4-BE49-F238E27FC236}">
                  <a16:creationId xmlns:a16="http://schemas.microsoft.com/office/drawing/2014/main" id="{7AC01369-7F89-4637-A46B-DCD9793DD06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b="21382"/>
            <a:stretch/>
          </p:blipFill>
          <p:spPr bwMode="auto">
            <a:xfrm>
              <a:off x="947738" y="3381078"/>
              <a:ext cx="5029200" cy="2975272"/>
            </a:xfrm>
            <a:prstGeom prst="rect">
              <a:avLst/>
            </a:prstGeom>
            <a:noFill/>
            <a:extLst>
              <a:ext uri="{909E8E84-426E-40DD-AFC4-6F175D3DCCD1}">
                <a14:hiddenFill xmlns:a14="http://schemas.microsoft.com/office/drawing/2010/main">
                  <a:solidFill>
                    <a:srgbClr val="FFFFFF"/>
                  </a:solidFill>
                </a14:hiddenFill>
              </a:ext>
            </a:extLst>
          </p:spPr>
        </p:pic>
        <p:pic>
          <p:nvPicPr>
            <p:cNvPr id="10244" name="Picture 4">
              <a:extLst>
                <a:ext uri="{FF2B5EF4-FFF2-40B4-BE49-F238E27FC236}">
                  <a16:creationId xmlns:a16="http://schemas.microsoft.com/office/drawing/2014/main" id="{A0D8B48E-9BCD-4328-BB9F-0D52BF1F728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669" r="1669" b="15360"/>
            <a:stretch/>
          </p:blipFill>
          <p:spPr bwMode="auto">
            <a:xfrm>
              <a:off x="6096000" y="3381078"/>
              <a:ext cx="4686932" cy="297527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09617973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41</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8491107" cy="523220"/>
          </a:xfrm>
          <a:prstGeom prst="rect">
            <a:avLst/>
          </a:prstGeom>
          <a:noFill/>
        </p:spPr>
        <p:txBody>
          <a:bodyPr wrap="none" rtlCol="0">
            <a:spAutoFit/>
          </a:bodyPr>
          <a:lstStyle/>
          <a:p>
            <a:r>
              <a:rPr lang="en-US" sz="2800" b="1">
                <a:solidFill>
                  <a:schemeClr val="accent6">
                    <a:lumMod val="75000"/>
                  </a:schemeClr>
                </a:solidFill>
              </a:rPr>
              <a:t>5. Living close to the educational facilities does not help</a:t>
            </a:r>
          </a:p>
        </p:txBody>
      </p:sp>
      <p:grpSp>
        <p:nvGrpSpPr>
          <p:cNvPr id="2" name="Group 1">
            <a:extLst>
              <a:ext uri="{FF2B5EF4-FFF2-40B4-BE49-F238E27FC236}">
                <a16:creationId xmlns:a16="http://schemas.microsoft.com/office/drawing/2014/main" id="{B68AE8C5-3A8F-4399-9288-A74044C7C41E}"/>
              </a:ext>
            </a:extLst>
          </p:cNvPr>
          <p:cNvGrpSpPr/>
          <p:nvPr/>
        </p:nvGrpSpPr>
        <p:grpSpPr>
          <a:xfrm>
            <a:off x="947738" y="2587727"/>
            <a:ext cx="10690897" cy="3768623"/>
            <a:chOff x="-670130" y="2163096"/>
            <a:chExt cx="11895495" cy="4193253"/>
          </a:xfrm>
        </p:grpSpPr>
        <p:pic>
          <p:nvPicPr>
            <p:cNvPr id="11266" name="Picture 2">
              <a:extLst>
                <a:ext uri="{FF2B5EF4-FFF2-40B4-BE49-F238E27FC236}">
                  <a16:creationId xmlns:a16="http://schemas.microsoft.com/office/drawing/2014/main" id="{44BC42E6-976D-4B47-9BB4-8A16FFF03FF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04088" y="2163096"/>
              <a:ext cx="5421277" cy="4193253"/>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6D800A7-3C12-407C-8318-6A6432ACC28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130" y="2163097"/>
              <a:ext cx="6289878" cy="419325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9785084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42</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Business Impact</a:t>
            </a:r>
            <a:endParaRPr lang="en-US"/>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10322313" cy="523220"/>
          </a:xfrm>
          <a:prstGeom prst="rect">
            <a:avLst/>
          </a:prstGeom>
          <a:noFill/>
        </p:spPr>
        <p:txBody>
          <a:bodyPr wrap="none" rtlCol="0">
            <a:spAutoFit/>
          </a:bodyPr>
          <a:lstStyle/>
          <a:p>
            <a:r>
              <a:rPr lang="en-US" sz="2800" b="1">
                <a:solidFill>
                  <a:schemeClr val="accent6">
                    <a:lumMod val="75000"/>
                  </a:schemeClr>
                </a:solidFill>
              </a:rPr>
              <a:t>5. Properties in Sewer Improvement Area do not have a higher price</a:t>
            </a:r>
          </a:p>
        </p:txBody>
      </p:sp>
      <p:grpSp>
        <p:nvGrpSpPr>
          <p:cNvPr id="4" name="Group 3">
            <a:extLst>
              <a:ext uri="{FF2B5EF4-FFF2-40B4-BE49-F238E27FC236}">
                <a16:creationId xmlns:a16="http://schemas.microsoft.com/office/drawing/2014/main" id="{8BAC91F9-EE8D-47F9-8398-097AAE5E48FF}"/>
              </a:ext>
            </a:extLst>
          </p:cNvPr>
          <p:cNvGrpSpPr/>
          <p:nvPr/>
        </p:nvGrpSpPr>
        <p:grpSpPr>
          <a:xfrm>
            <a:off x="947738" y="2649884"/>
            <a:ext cx="10526507" cy="3575483"/>
            <a:chOff x="-423117" y="2397724"/>
            <a:chExt cx="11654510" cy="3958626"/>
          </a:xfrm>
        </p:grpSpPr>
        <p:pic>
          <p:nvPicPr>
            <p:cNvPr id="3" name="Picture 2">
              <a:extLst>
                <a:ext uri="{FF2B5EF4-FFF2-40B4-BE49-F238E27FC236}">
                  <a16:creationId xmlns:a16="http://schemas.microsoft.com/office/drawing/2014/main" id="{94333332-53B0-4C58-B4AF-9AFF3A1F3FE7}"/>
                </a:ext>
              </a:extLst>
            </p:cNvPr>
            <p:cNvPicPr>
              <a:picLocks noChangeAspect="1"/>
            </p:cNvPicPr>
            <p:nvPr/>
          </p:nvPicPr>
          <p:blipFill>
            <a:blip r:embed="rId2"/>
            <a:stretch>
              <a:fillRect/>
            </a:stretch>
          </p:blipFill>
          <p:spPr>
            <a:xfrm>
              <a:off x="5712542" y="2397724"/>
              <a:ext cx="5518851" cy="3881729"/>
            </a:xfrm>
            <a:prstGeom prst="rect">
              <a:avLst/>
            </a:prstGeom>
          </p:spPr>
        </p:pic>
        <p:pic>
          <p:nvPicPr>
            <p:cNvPr id="11270" name="Picture 6">
              <a:extLst>
                <a:ext uri="{FF2B5EF4-FFF2-40B4-BE49-F238E27FC236}">
                  <a16:creationId xmlns:a16="http://schemas.microsoft.com/office/drawing/2014/main" id="{6042AFD8-A2B3-4801-84B9-87FCA2C0B06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3117" y="2397724"/>
              <a:ext cx="5937939" cy="3958626"/>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97390269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a:xfrm>
            <a:off x="6283842" y="1987420"/>
            <a:ext cx="5505592" cy="1789855"/>
          </a:xfrm>
        </p:spPr>
        <p:txBody>
          <a:bodyPr/>
          <a:lstStyle/>
          <a:p>
            <a:r>
              <a:rPr lang="en-US">
                <a:latin typeface="Calibri"/>
                <a:cs typeface="Calibri Light"/>
              </a:rPr>
              <a:t>Future Study</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6</a:t>
            </a:r>
          </a:p>
        </p:txBody>
      </p:sp>
    </p:spTree>
    <p:extLst>
      <p:ext uri="{BB962C8B-B14F-4D97-AF65-F5344CB8AC3E}">
        <p14:creationId xmlns:p14="http://schemas.microsoft.com/office/powerpoint/2010/main" val="1873718471"/>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44</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Future Study</a:t>
            </a:r>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7942318" cy="523220"/>
          </a:xfrm>
          <a:prstGeom prst="rect">
            <a:avLst/>
          </a:prstGeom>
          <a:noFill/>
        </p:spPr>
        <p:txBody>
          <a:bodyPr wrap="square" rtlCol="0" anchor="t">
            <a:spAutoFit/>
          </a:bodyPr>
          <a:lstStyle/>
          <a:p>
            <a:r>
              <a:rPr lang="en-US" sz="2800" b="1">
                <a:solidFill>
                  <a:schemeClr val="accent6">
                    <a:lumMod val="75000"/>
                  </a:schemeClr>
                </a:solidFill>
              </a:rPr>
              <a:t>1. Neighborhood characteristics</a:t>
            </a:r>
            <a:endParaRPr lang="en-US" sz="2800" b="1">
              <a:solidFill>
                <a:schemeClr val="accent6">
                  <a:lumMod val="75000"/>
                </a:schemeClr>
              </a:solidFill>
              <a:cs typeface="Calibri"/>
            </a:endParaRPr>
          </a:p>
        </p:txBody>
      </p:sp>
      <p:sp>
        <p:nvSpPr>
          <p:cNvPr id="34" name="TextBox 33">
            <a:extLst>
              <a:ext uri="{FF2B5EF4-FFF2-40B4-BE49-F238E27FC236}">
                <a16:creationId xmlns:a16="http://schemas.microsoft.com/office/drawing/2014/main" id="{0468D9C9-CE35-40F4-ABE1-38DC98115CC9}"/>
              </a:ext>
            </a:extLst>
          </p:cNvPr>
          <p:cNvSpPr txBox="1"/>
          <p:nvPr/>
        </p:nvSpPr>
        <p:spPr>
          <a:xfrm>
            <a:off x="1235074" y="2108295"/>
            <a:ext cx="9216616" cy="923330"/>
          </a:xfrm>
          <a:prstGeom prst="rect">
            <a:avLst/>
          </a:prstGeom>
          <a:noFill/>
        </p:spPr>
        <p:txBody>
          <a:bodyPr wrap="square" rtlCol="0" anchor="t">
            <a:spAutoFit/>
          </a:bodyPr>
          <a:lstStyle/>
          <a:p>
            <a:pPr marL="285750" indent="-285750">
              <a:buFont typeface="Arial"/>
              <a:buChar char="•"/>
            </a:pPr>
            <a:r>
              <a:rPr lang="en-US">
                <a:cs typeface="Calibri"/>
              </a:rPr>
              <a:t>General population demographics in the United States </a:t>
            </a:r>
          </a:p>
          <a:p>
            <a:pPr marL="285750" indent="-285750">
              <a:buFont typeface="Arial"/>
              <a:buChar char="•"/>
            </a:pPr>
            <a:r>
              <a:rPr lang="en-US">
                <a:ea typeface="+mn-lt"/>
                <a:cs typeface="+mn-lt"/>
              </a:rPr>
              <a:t>Demographic trends boosted U.S. house prices by almost 40% from 1970 – 2009</a:t>
            </a:r>
          </a:p>
          <a:p>
            <a:pPr marL="285750" indent="-285750">
              <a:buFont typeface="Arial"/>
              <a:buChar char="•"/>
            </a:pPr>
            <a:r>
              <a:rPr lang="en-US">
                <a:ea typeface="+mn-lt"/>
                <a:cs typeface="+mn-lt"/>
              </a:rPr>
              <a:t>Aging will trim about 30% of house prices from 2010 - 2050</a:t>
            </a:r>
            <a:endParaRPr lang="en-US">
              <a:cs typeface="Calibri"/>
            </a:endParaRPr>
          </a:p>
        </p:txBody>
      </p:sp>
      <p:pic>
        <p:nvPicPr>
          <p:cNvPr id="8" name="Picture 9" descr="A screenshot of a social media post&#10;&#10;Description generated with very high confidence">
            <a:extLst>
              <a:ext uri="{FF2B5EF4-FFF2-40B4-BE49-F238E27FC236}">
                <a16:creationId xmlns:a16="http://schemas.microsoft.com/office/drawing/2014/main" id="{78B8935B-9C07-4B89-82CE-DC8702BFE265}"/>
              </a:ext>
            </a:extLst>
          </p:cNvPr>
          <p:cNvPicPr>
            <a:picLocks noChangeAspect="1"/>
          </p:cNvPicPr>
          <p:nvPr/>
        </p:nvPicPr>
        <p:blipFill rotWithShape="1">
          <a:blip r:embed="rId2"/>
          <a:srcRect l="214" t="7968" r="-428" b="199"/>
          <a:stretch/>
        </p:blipFill>
        <p:spPr>
          <a:xfrm>
            <a:off x="4285488" y="3431757"/>
            <a:ext cx="6705603" cy="3244107"/>
          </a:xfrm>
          <a:prstGeom prst="rect">
            <a:avLst/>
          </a:prstGeom>
        </p:spPr>
      </p:pic>
    </p:spTree>
    <p:extLst>
      <p:ext uri="{BB962C8B-B14F-4D97-AF65-F5344CB8AC3E}">
        <p14:creationId xmlns:p14="http://schemas.microsoft.com/office/powerpoint/2010/main" val="319184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Title 10">
            <a:extLst>
              <a:ext uri="{FF2B5EF4-FFF2-40B4-BE49-F238E27FC236}">
                <a16:creationId xmlns:a16="http://schemas.microsoft.com/office/drawing/2014/main" id="{652A144F-7C9F-472B-8BFB-B077407DA0BF}"/>
              </a:ext>
            </a:extLst>
          </p:cNvPr>
          <p:cNvSpPr>
            <a:spLocks noGrp="1"/>
          </p:cNvSpPr>
          <p:nvPr>
            <p:ph type="title"/>
          </p:nvPr>
        </p:nvSpPr>
        <p:spPr>
          <a:xfrm>
            <a:off x="838200" y="1046442"/>
            <a:ext cx="10515600" cy="653210"/>
          </a:xfrm>
        </p:spPr>
        <p:txBody>
          <a:bodyPr vert="horz" lIns="91440" tIns="45720" rIns="91440" bIns="45720" rtlCol="0" anchor="ctr">
            <a:normAutofit/>
          </a:bodyPr>
          <a:lstStyle/>
          <a:p>
            <a:r>
              <a:rPr lang="en-US" sz="2800" b="1" kern="1200">
                <a:solidFill>
                  <a:schemeClr val="tx1"/>
                </a:solidFill>
                <a:latin typeface="+mj-lt"/>
                <a:ea typeface="+mj-ea"/>
                <a:cs typeface="+mj-cs"/>
              </a:rPr>
              <a:t>Pierce County demographic data for schools in the year 2018</a:t>
            </a:r>
          </a:p>
        </p:txBody>
      </p:sp>
      <p:pic>
        <p:nvPicPr>
          <p:cNvPr id="3" name="Picture 3" descr="A screenshot of a cell phone&#10;&#10;Description generated with very high confidence">
            <a:extLst>
              <a:ext uri="{FF2B5EF4-FFF2-40B4-BE49-F238E27FC236}">
                <a16:creationId xmlns:a16="http://schemas.microsoft.com/office/drawing/2014/main" id="{9BF97B2D-2A1A-45BE-A6B1-1A6AAD597D9B}"/>
              </a:ext>
            </a:extLst>
          </p:cNvPr>
          <p:cNvPicPr>
            <a:picLocks noChangeAspect="1"/>
          </p:cNvPicPr>
          <p:nvPr/>
        </p:nvPicPr>
        <p:blipFill>
          <a:blip r:embed="rId2"/>
          <a:stretch>
            <a:fillRect/>
          </a:stretch>
        </p:blipFill>
        <p:spPr>
          <a:xfrm>
            <a:off x="1060786" y="1825626"/>
            <a:ext cx="10060903" cy="4351338"/>
          </a:xfrm>
          <a:prstGeom prst="rect">
            <a:avLst/>
          </a:prstGeom>
        </p:spPr>
      </p:pic>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noProof="0">
                <a:solidFill>
                  <a:schemeClr val="tx1">
                    <a:tint val="75000"/>
                  </a:schemeClr>
                </a:solidFill>
              </a:rPr>
              <a:pPr>
                <a:spcAft>
                  <a:spcPts val="600"/>
                </a:spcAft>
              </a:pPr>
              <a:t>45</a:t>
            </a:fld>
            <a:endParaRPr lang="en-US" noProof="0">
              <a:solidFill>
                <a:schemeClr val="tx1">
                  <a:tint val="75000"/>
                </a:schemeClr>
              </a:solidFill>
            </a:endParaRPr>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5615610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B118110-C914-464E-9749-E6AB5C29D576}"/>
              </a:ext>
            </a:extLst>
          </p:cNvPr>
          <p:cNvSpPr>
            <a:spLocks noGrp="1"/>
          </p:cNvSpPr>
          <p:nvPr>
            <p:ph type="title"/>
          </p:nvPr>
        </p:nvSpPr>
        <p:spPr>
          <a:xfrm>
            <a:off x="784412" y="1566396"/>
            <a:ext cx="10515600" cy="1325563"/>
          </a:xfrm>
        </p:spPr>
        <p:txBody>
          <a:bodyPr vert="horz" lIns="91440" tIns="45720" rIns="91440" bIns="45720" rtlCol="0" anchor="ctr">
            <a:normAutofit/>
          </a:bodyPr>
          <a:lstStyle/>
          <a:p>
            <a:pPr marL="457200" indent="-457200">
              <a:buFont typeface="Arial"/>
              <a:buChar char="•"/>
            </a:pPr>
            <a:r>
              <a:rPr lang="en-US" sz="2000" kern="1200">
                <a:solidFill>
                  <a:schemeClr val="tx1"/>
                </a:solidFill>
                <a:latin typeface="+mj-lt"/>
                <a:ea typeface="+mj-ea"/>
                <a:cs typeface="+mj-cs"/>
              </a:rPr>
              <a:t>Pierce county data shows </a:t>
            </a:r>
            <a:r>
              <a:rPr lang="en-US" sz="2000">
                <a:solidFill>
                  <a:schemeClr val="tx1"/>
                </a:solidFill>
              </a:rPr>
              <a:t>26% of population holds a </a:t>
            </a:r>
            <a:r>
              <a:rPr lang="en-US" sz="2000" kern="1200">
                <a:solidFill>
                  <a:schemeClr val="tx1"/>
                </a:solidFill>
                <a:latin typeface="+mj-lt"/>
                <a:ea typeface="+mj-ea"/>
                <a:cs typeface="+mj-cs"/>
              </a:rPr>
              <a:t>Bachelor's Degree or higher</a:t>
            </a:r>
            <a:r>
              <a:rPr lang="en-US" sz="2000">
                <a:solidFill>
                  <a:schemeClr val="tx1"/>
                </a:solidFill>
              </a:rPr>
              <a:t> </a:t>
            </a:r>
            <a:endParaRPr lang="en-US" sz="2000">
              <a:solidFill>
                <a:schemeClr val="tx1"/>
              </a:solidFill>
              <a:cs typeface="Calibri"/>
            </a:endParaRPr>
          </a:p>
        </p:txBody>
      </p:sp>
      <p:pic>
        <p:nvPicPr>
          <p:cNvPr id="2" name="Picture 2" descr="A picture containing iPod, electronics&#10;&#10;Description generated with very high confidence">
            <a:extLst>
              <a:ext uri="{FF2B5EF4-FFF2-40B4-BE49-F238E27FC236}">
                <a16:creationId xmlns:a16="http://schemas.microsoft.com/office/drawing/2014/main" id="{2B20A4C1-1AC1-4B7A-AB39-0D8035C051C7}"/>
              </a:ext>
            </a:extLst>
          </p:cNvPr>
          <p:cNvPicPr>
            <a:picLocks noChangeAspect="1"/>
          </p:cNvPicPr>
          <p:nvPr/>
        </p:nvPicPr>
        <p:blipFill>
          <a:blip r:embed="rId2"/>
          <a:stretch>
            <a:fillRect/>
          </a:stretch>
        </p:blipFill>
        <p:spPr>
          <a:xfrm>
            <a:off x="6039591" y="2874496"/>
            <a:ext cx="5006989" cy="3938962"/>
          </a:xfrm>
          <a:prstGeom prst="rect">
            <a:avLst/>
          </a:prstGeom>
        </p:spPr>
      </p:pic>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a:xfrm>
            <a:off x="8610600" y="6356350"/>
            <a:ext cx="2743200" cy="365125"/>
          </a:xfrm>
        </p:spPr>
        <p:txBody>
          <a:bodyPr vert="horz" lIns="91440" tIns="45720" rIns="91440" bIns="45720" rtlCol="0" anchor="ctr">
            <a:normAutofit/>
          </a:bodyPr>
          <a:lstStyle/>
          <a:p>
            <a:pPr>
              <a:spcAft>
                <a:spcPts val="600"/>
              </a:spcAft>
            </a:pPr>
            <a:fld id="{8699F50C-BE38-4BD0-BA84-9B090E1F2B9B}" type="slidenum">
              <a:rPr lang="en-US" noProof="0">
                <a:solidFill>
                  <a:schemeClr val="tx1">
                    <a:tint val="75000"/>
                  </a:schemeClr>
                </a:solidFill>
              </a:rPr>
              <a:pPr>
                <a:spcAft>
                  <a:spcPts val="600"/>
                </a:spcAft>
              </a:pPr>
              <a:t>46</a:t>
            </a:fld>
            <a:endParaRPr lang="en-US" noProof="0">
              <a:solidFill>
                <a:schemeClr val="tx1">
                  <a:tint val="75000"/>
                </a:schemeClr>
              </a:solidFill>
            </a:endParaRPr>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itle 5">
            <a:extLst>
              <a:ext uri="{FF2B5EF4-FFF2-40B4-BE49-F238E27FC236}">
                <a16:creationId xmlns:a16="http://schemas.microsoft.com/office/drawing/2014/main" id="{8FFD7EC7-D614-4F55-83B4-4D694CEFCF67}"/>
              </a:ext>
            </a:extLst>
          </p:cNvPr>
          <p:cNvSpPr txBox="1">
            <a:spLocks/>
          </p:cNvSpPr>
          <p:nvPr/>
        </p:nvSpPr>
        <p:spPr>
          <a:xfrm>
            <a:off x="518678" y="209028"/>
            <a:ext cx="8333222" cy="1147969"/>
          </a:xfrm>
          <a:prstGeom prst="rect">
            <a:avLst/>
          </a:prstGeom>
        </p:spPr>
        <p:txBody>
          <a:bodyPr vert="horz" lIns="91440" tIns="45720" rIns="91440" bIns="0" rtlCol="0" anchor="b">
            <a:normAutofit/>
          </a:bodyPr>
          <a:lstStyle>
            <a:lvl1pPr algn="l" defTabSz="914400" rtl="0" eaLnBrk="1" latinLnBrk="0" hangingPunct="1">
              <a:lnSpc>
                <a:spcPct val="90000"/>
              </a:lnSpc>
              <a:spcBef>
                <a:spcPct val="0"/>
              </a:spcBef>
              <a:buNone/>
              <a:defRPr lang="en-IN" sz="4400" b="1" kern="1200">
                <a:solidFill>
                  <a:schemeClr val="accent1"/>
                </a:solidFill>
                <a:latin typeface="+mj-lt"/>
                <a:ea typeface="+mj-ea"/>
                <a:cs typeface="+mj-cs"/>
              </a:defRPr>
            </a:lvl1pPr>
          </a:lstStyle>
          <a:p>
            <a:r>
              <a:rPr lang="en-US">
                <a:cs typeface="Calibri Light"/>
              </a:rPr>
              <a:t>Future Study</a:t>
            </a:r>
          </a:p>
        </p:txBody>
      </p:sp>
      <p:sp>
        <p:nvSpPr>
          <p:cNvPr id="13" name="TextBox 12">
            <a:extLst>
              <a:ext uri="{FF2B5EF4-FFF2-40B4-BE49-F238E27FC236}">
                <a16:creationId xmlns:a16="http://schemas.microsoft.com/office/drawing/2014/main" id="{06D67623-3EF7-404E-A3FE-A2A86E257611}"/>
              </a:ext>
            </a:extLst>
          </p:cNvPr>
          <p:cNvSpPr txBox="1"/>
          <p:nvPr/>
        </p:nvSpPr>
        <p:spPr>
          <a:xfrm>
            <a:off x="875071" y="1459468"/>
            <a:ext cx="7942318" cy="523220"/>
          </a:xfrm>
          <a:prstGeom prst="rect">
            <a:avLst/>
          </a:prstGeom>
          <a:noFill/>
        </p:spPr>
        <p:txBody>
          <a:bodyPr wrap="square" rtlCol="0" anchor="t">
            <a:spAutoFit/>
          </a:bodyPr>
          <a:lstStyle/>
          <a:p>
            <a:r>
              <a:rPr lang="en-US" sz="2800" b="1">
                <a:solidFill>
                  <a:schemeClr val="accent6">
                    <a:lumMod val="75000"/>
                  </a:schemeClr>
                </a:solidFill>
              </a:rPr>
              <a:t>2. Education</a:t>
            </a:r>
            <a:endParaRPr lang="en-US" sz="2800" b="1">
              <a:solidFill>
                <a:schemeClr val="accent6">
                  <a:lumMod val="75000"/>
                </a:schemeClr>
              </a:solidFill>
              <a:cs typeface="Calibri"/>
            </a:endParaRPr>
          </a:p>
        </p:txBody>
      </p:sp>
    </p:spTree>
    <p:extLst>
      <p:ext uri="{BB962C8B-B14F-4D97-AF65-F5344CB8AC3E}">
        <p14:creationId xmlns:p14="http://schemas.microsoft.com/office/powerpoint/2010/main" val="162027911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25DE63FD-F005-4930-8E22-8925DCADEADB}"/>
              </a:ext>
            </a:extLst>
          </p:cNvPr>
          <p:cNvSpPr>
            <a:spLocks noGrp="1"/>
          </p:cNvSpPr>
          <p:nvPr>
            <p:ph type="sldNum" sz="quarter" idx="18"/>
          </p:nvPr>
        </p:nvSpPr>
        <p:spPr/>
        <p:txBody>
          <a:bodyPr/>
          <a:lstStyle/>
          <a:p>
            <a:fld id="{8699F50C-BE38-4BD0-BA84-9B090E1F2B9B}" type="slidenum">
              <a:rPr lang="en-US" noProof="0" smtClean="0"/>
              <a:t>47</a:t>
            </a:fld>
            <a:endParaRPr lang="en-US" noProof="0"/>
          </a:p>
        </p:txBody>
      </p:sp>
      <p:sp>
        <p:nvSpPr>
          <p:cNvPr id="6" name="Title 5">
            <a:extLst>
              <a:ext uri="{FF2B5EF4-FFF2-40B4-BE49-F238E27FC236}">
                <a16:creationId xmlns:a16="http://schemas.microsoft.com/office/drawing/2014/main" id="{CF7BF607-2F32-4869-8BD4-EE09CDA8906E}"/>
              </a:ext>
            </a:extLst>
          </p:cNvPr>
          <p:cNvSpPr>
            <a:spLocks noGrp="1"/>
          </p:cNvSpPr>
          <p:nvPr>
            <p:ph type="title"/>
          </p:nvPr>
        </p:nvSpPr>
        <p:spPr/>
        <p:txBody>
          <a:bodyPr/>
          <a:lstStyle/>
          <a:p>
            <a:r>
              <a:rPr lang="en-US">
                <a:cs typeface="Calibri Light"/>
              </a:rPr>
              <a:t>Future Study</a:t>
            </a:r>
          </a:p>
        </p:txBody>
      </p:sp>
      <p:sp>
        <p:nvSpPr>
          <p:cNvPr id="7" name="Rectangle 6">
            <a:extLst>
              <a:ext uri="{FF2B5EF4-FFF2-40B4-BE49-F238E27FC236}">
                <a16:creationId xmlns:a16="http://schemas.microsoft.com/office/drawing/2014/main" id="{0B14D577-D0CC-4EF4-AF78-A52E4F7A3C8A}"/>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1F36FD3-B782-4C5F-9B83-D3B813AC1292}"/>
              </a:ext>
            </a:extLst>
          </p:cNvPr>
          <p:cNvSpPr txBox="1"/>
          <p:nvPr/>
        </p:nvSpPr>
        <p:spPr>
          <a:xfrm>
            <a:off x="875071" y="1459468"/>
            <a:ext cx="7942318" cy="523220"/>
          </a:xfrm>
          <a:prstGeom prst="rect">
            <a:avLst/>
          </a:prstGeom>
          <a:noFill/>
        </p:spPr>
        <p:txBody>
          <a:bodyPr wrap="square" rtlCol="0" anchor="t">
            <a:spAutoFit/>
          </a:bodyPr>
          <a:lstStyle/>
          <a:p>
            <a:r>
              <a:rPr lang="en-US" sz="2800" b="1">
                <a:solidFill>
                  <a:schemeClr val="accent6">
                    <a:lumMod val="75000"/>
                  </a:schemeClr>
                </a:solidFill>
              </a:rPr>
              <a:t>3. Income Level</a:t>
            </a:r>
            <a:endParaRPr lang="en-US" sz="2800" b="1">
              <a:solidFill>
                <a:schemeClr val="accent6">
                  <a:lumMod val="75000"/>
                </a:schemeClr>
              </a:solidFill>
              <a:cs typeface="Calibri"/>
            </a:endParaRPr>
          </a:p>
        </p:txBody>
      </p:sp>
      <p:sp>
        <p:nvSpPr>
          <p:cNvPr id="34" name="TextBox 33">
            <a:extLst>
              <a:ext uri="{FF2B5EF4-FFF2-40B4-BE49-F238E27FC236}">
                <a16:creationId xmlns:a16="http://schemas.microsoft.com/office/drawing/2014/main" id="{0468D9C9-CE35-40F4-ABE1-38DC98115CC9}"/>
              </a:ext>
            </a:extLst>
          </p:cNvPr>
          <p:cNvSpPr txBox="1"/>
          <p:nvPr/>
        </p:nvSpPr>
        <p:spPr>
          <a:xfrm>
            <a:off x="1235074" y="2108295"/>
            <a:ext cx="9655528" cy="1477328"/>
          </a:xfrm>
          <a:prstGeom prst="rect">
            <a:avLst/>
          </a:prstGeom>
          <a:noFill/>
        </p:spPr>
        <p:txBody>
          <a:bodyPr wrap="square" rtlCol="0" anchor="t">
            <a:spAutoFit/>
          </a:bodyPr>
          <a:lstStyle/>
          <a:p>
            <a:pPr marL="285750" indent="-285750">
              <a:buFont typeface="Arial"/>
              <a:buChar char="•"/>
            </a:pPr>
            <a:r>
              <a:rPr lang="en-US">
                <a:ea typeface="+mn-lt"/>
                <a:cs typeface="+mn-lt"/>
              </a:rPr>
              <a:t>The Median household </a:t>
            </a:r>
            <a:r>
              <a:rPr lang="en-US" b="1">
                <a:ea typeface="+mn-lt"/>
                <a:cs typeface="+mn-lt"/>
              </a:rPr>
              <a:t>income</a:t>
            </a:r>
            <a:r>
              <a:rPr lang="en-US">
                <a:ea typeface="+mn-lt"/>
                <a:cs typeface="+mn-lt"/>
              </a:rPr>
              <a:t> of a </a:t>
            </a:r>
            <a:r>
              <a:rPr lang="en-US" b="1">
                <a:ea typeface="+mn-lt"/>
                <a:cs typeface="+mn-lt"/>
              </a:rPr>
              <a:t>Pierce County</a:t>
            </a:r>
            <a:r>
              <a:rPr lang="en-US">
                <a:ea typeface="+mn-lt"/>
                <a:cs typeface="+mn-lt"/>
              </a:rPr>
              <a:t> resident is $59,711 a year. The US average is $53,482 a year.</a:t>
            </a:r>
          </a:p>
          <a:p>
            <a:endParaRPr lang="en-US">
              <a:ea typeface="+mn-lt"/>
              <a:cs typeface="+mn-lt"/>
            </a:endParaRPr>
          </a:p>
          <a:p>
            <a:pPr marL="285750" indent="-285750">
              <a:buFont typeface="Arial"/>
              <a:buChar char="•"/>
            </a:pPr>
            <a:r>
              <a:rPr lang="en-US">
                <a:ea typeface="+mn-lt"/>
                <a:cs typeface="+mn-lt"/>
              </a:rPr>
              <a:t>In 2013, a few years after the worst housing market crash in a century, median home prices had already risen to 3.7 times the national average.</a:t>
            </a:r>
            <a:endParaRPr lang="en-US">
              <a:cs typeface="Calibri"/>
            </a:endParaRPr>
          </a:p>
        </p:txBody>
      </p:sp>
      <p:pic>
        <p:nvPicPr>
          <p:cNvPr id="2" name="Picture 2" descr="A map with text&#10;&#10;Description generated with very high confidence">
            <a:extLst>
              <a:ext uri="{FF2B5EF4-FFF2-40B4-BE49-F238E27FC236}">
                <a16:creationId xmlns:a16="http://schemas.microsoft.com/office/drawing/2014/main" id="{24F4E829-0C86-4CEC-9A10-744DA9A64479}"/>
              </a:ext>
            </a:extLst>
          </p:cNvPr>
          <p:cNvPicPr>
            <a:picLocks noChangeAspect="1"/>
          </p:cNvPicPr>
          <p:nvPr/>
        </p:nvPicPr>
        <p:blipFill>
          <a:blip r:embed="rId2"/>
          <a:stretch>
            <a:fillRect/>
          </a:stretch>
        </p:blipFill>
        <p:spPr>
          <a:xfrm>
            <a:off x="2994571" y="3588751"/>
            <a:ext cx="5827776" cy="3060909"/>
          </a:xfrm>
          <a:prstGeom prst="rect">
            <a:avLst/>
          </a:prstGeom>
        </p:spPr>
      </p:pic>
    </p:spTree>
    <p:extLst>
      <p:ext uri="{BB962C8B-B14F-4D97-AF65-F5344CB8AC3E}">
        <p14:creationId xmlns:p14="http://schemas.microsoft.com/office/powerpoint/2010/main" val="276938584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Placeholder 16" title="Building image">
            <a:extLst>
              <a:ext uri="{FF2B5EF4-FFF2-40B4-BE49-F238E27FC236}">
                <a16:creationId xmlns:a16="http://schemas.microsoft.com/office/drawing/2014/main" id="{BA026684-ED32-4C82-8EFB-03E9E047EA33}"/>
              </a:ext>
            </a:extLst>
          </p:cNvPr>
          <p:cNvPicPr>
            <a:picLocks noGrp="1" noChangeAspect="1"/>
          </p:cNvPicPr>
          <p:nvPr>
            <p:ph type="pic" sz="quarter" idx="13"/>
          </p:nvPr>
        </p:nvPicPr>
        <p:blipFill>
          <a:blip r:embed="rId2"/>
          <a:srcRect l="20784" r="20784"/>
          <a:stretch>
            <a:fillRect/>
          </a:stretch>
        </p:blipFill>
        <p:spPr>
          <a:custGeom>
            <a:avLst/>
            <a:gdLst>
              <a:gd name="connsiteX0" fmla="*/ 2214261 w 4428523"/>
              <a:gd name="connsiteY0" fmla="*/ 0 h 5137089"/>
              <a:gd name="connsiteX1" fmla="*/ 4428523 w 4428523"/>
              <a:gd name="connsiteY1" fmla="*/ 1107131 h 5137089"/>
              <a:gd name="connsiteX2" fmla="*/ 4428523 w 4428523"/>
              <a:gd name="connsiteY2" fmla="*/ 4029957 h 5137089"/>
              <a:gd name="connsiteX3" fmla="*/ 2214261 w 4428523"/>
              <a:gd name="connsiteY3" fmla="*/ 5137089 h 5137089"/>
              <a:gd name="connsiteX4" fmla="*/ 0 w 4428523"/>
              <a:gd name="connsiteY4" fmla="*/ 4029957 h 5137089"/>
              <a:gd name="connsiteX5" fmla="*/ 0 w 4428523"/>
              <a:gd name="connsiteY5" fmla="*/ 1107131 h 51370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428523" h="5137089">
                <a:moveTo>
                  <a:pt x="2214261" y="0"/>
                </a:moveTo>
                <a:lnTo>
                  <a:pt x="4428523" y="1107131"/>
                </a:lnTo>
                <a:lnTo>
                  <a:pt x="4428523" y="4029957"/>
                </a:lnTo>
                <a:lnTo>
                  <a:pt x="2214261" y="5137089"/>
                </a:lnTo>
                <a:lnTo>
                  <a:pt x="0" y="4029957"/>
                </a:lnTo>
                <a:lnTo>
                  <a:pt x="0" y="1107131"/>
                </a:lnTo>
                <a:close/>
              </a:path>
            </a:pathLst>
          </a:custGeom>
        </p:spPr>
      </p:pic>
      <p:sp>
        <p:nvSpPr>
          <p:cNvPr id="8" name="Title 7">
            <a:extLst>
              <a:ext uri="{FF2B5EF4-FFF2-40B4-BE49-F238E27FC236}">
                <a16:creationId xmlns:a16="http://schemas.microsoft.com/office/drawing/2014/main" id="{8B6C5EAB-81FF-4827-A160-22F4363C611A}"/>
              </a:ext>
            </a:extLst>
          </p:cNvPr>
          <p:cNvSpPr>
            <a:spLocks noGrp="1"/>
          </p:cNvSpPr>
          <p:nvPr>
            <p:ph type="ctrTitle"/>
          </p:nvPr>
        </p:nvSpPr>
        <p:spPr/>
        <p:txBody>
          <a:bodyPr/>
          <a:lstStyle/>
          <a:p>
            <a:r>
              <a:rPr lang="en-US" dirty="0"/>
              <a:t>Thank You</a:t>
            </a:r>
          </a:p>
        </p:txBody>
      </p:sp>
      <p:sp>
        <p:nvSpPr>
          <p:cNvPr id="14" name="Text Placeholder 13">
            <a:extLst>
              <a:ext uri="{FF2B5EF4-FFF2-40B4-BE49-F238E27FC236}">
                <a16:creationId xmlns:a16="http://schemas.microsoft.com/office/drawing/2014/main" id="{B6611344-9447-438E-873C-299AF4110B03}"/>
              </a:ext>
            </a:extLst>
          </p:cNvPr>
          <p:cNvSpPr>
            <a:spLocks noGrp="1"/>
          </p:cNvSpPr>
          <p:nvPr>
            <p:ph type="body" sz="quarter" idx="15"/>
          </p:nvPr>
        </p:nvSpPr>
        <p:spPr/>
        <p:txBody>
          <a:bodyPr/>
          <a:lstStyle/>
          <a:p>
            <a:r>
              <a:rPr lang="en-US"/>
              <a:t>Angelica Astrom</a:t>
            </a:r>
          </a:p>
        </p:txBody>
      </p:sp>
      <p:sp>
        <p:nvSpPr>
          <p:cNvPr id="15" name="Text Placeholder 14">
            <a:extLst>
              <a:ext uri="{FF2B5EF4-FFF2-40B4-BE49-F238E27FC236}">
                <a16:creationId xmlns:a16="http://schemas.microsoft.com/office/drawing/2014/main" id="{7A3FB895-3D21-4707-8EDE-3F825906DE41}"/>
              </a:ext>
            </a:extLst>
          </p:cNvPr>
          <p:cNvSpPr>
            <a:spLocks noGrp="1"/>
          </p:cNvSpPr>
          <p:nvPr>
            <p:ph type="body" sz="quarter" idx="16"/>
          </p:nvPr>
        </p:nvSpPr>
        <p:spPr/>
        <p:txBody>
          <a:bodyPr/>
          <a:lstStyle/>
          <a:p>
            <a:r>
              <a:rPr lang="en-US"/>
              <a:t>208 555 0164</a:t>
            </a:r>
          </a:p>
        </p:txBody>
      </p:sp>
      <p:sp>
        <p:nvSpPr>
          <p:cNvPr id="23" name="Text Placeholder 22">
            <a:extLst>
              <a:ext uri="{FF2B5EF4-FFF2-40B4-BE49-F238E27FC236}">
                <a16:creationId xmlns:a16="http://schemas.microsoft.com/office/drawing/2014/main" id="{A0B41C33-430D-4B31-A546-F85646919475}"/>
              </a:ext>
            </a:extLst>
          </p:cNvPr>
          <p:cNvSpPr>
            <a:spLocks noGrp="1"/>
          </p:cNvSpPr>
          <p:nvPr>
            <p:ph type="body" sz="quarter" idx="17"/>
          </p:nvPr>
        </p:nvSpPr>
        <p:spPr/>
        <p:txBody>
          <a:bodyPr/>
          <a:lstStyle/>
          <a:p>
            <a:r>
              <a:rPr lang="en-US"/>
              <a:t>angelica@fabrikamresidences.com</a:t>
            </a:r>
          </a:p>
        </p:txBody>
      </p:sp>
      <p:sp>
        <p:nvSpPr>
          <p:cNvPr id="24" name="Text Placeholder 23">
            <a:extLst>
              <a:ext uri="{FF2B5EF4-FFF2-40B4-BE49-F238E27FC236}">
                <a16:creationId xmlns:a16="http://schemas.microsoft.com/office/drawing/2014/main" id="{E62065D0-127B-4884-9760-D1FFEC38A6F9}"/>
              </a:ext>
            </a:extLst>
          </p:cNvPr>
          <p:cNvSpPr>
            <a:spLocks noGrp="1"/>
          </p:cNvSpPr>
          <p:nvPr>
            <p:ph type="body" sz="quarter" idx="18"/>
          </p:nvPr>
        </p:nvSpPr>
        <p:spPr/>
        <p:txBody>
          <a:bodyPr/>
          <a:lstStyle/>
          <a:p>
            <a:r>
              <a:rPr lang="en-US"/>
              <a:t>www.fabrikamresidences.com</a:t>
            </a:r>
          </a:p>
        </p:txBody>
      </p:sp>
      <p:sp>
        <p:nvSpPr>
          <p:cNvPr id="2" name="Hexagon 1" descr="Solid dark colored hexagon in the middle of image accent">
            <a:extLst>
              <a:ext uri="{FF2B5EF4-FFF2-40B4-BE49-F238E27FC236}">
                <a16:creationId xmlns:a16="http://schemas.microsoft.com/office/drawing/2014/main" id="{38166453-1E1D-45E3-91AA-31E4999E4610}"/>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C3AED167-6AE5-4DE0-957E-F32E4D95E9B3}"/>
              </a:ext>
            </a:extLst>
          </p:cNvPr>
          <p:cNvPicPr>
            <a:picLocks noChangeAspect="1"/>
          </p:cNvPicPr>
          <p:nvPr/>
        </p:nvPicPr>
        <p:blipFill rotWithShape="1">
          <a:blip r:embed="rId3"/>
          <a:srcRect l="23112" t="8153" r="23318" b="9544"/>
          <a:stretch/>
        </p:blipFill>
        <p:spPr>
          <a:xfrm>
            <a:off x="3141382" y="2778810"/>
            <a:ext cx="1484657" cy="1303421"/>
          </a:xfrm>
          <a:prstGeom prst="rect">
            <a:avLst/>
          </a:prstGeom>
        </p:spPr>
      </p:pic>
      <p:sp>
        <p:nvSpPr>
          <p:cNvPr id="4" name="Rectangle 3">
            <a:extLst>
              <a:ext uri="{FF2B5EF4-FFF2-40B4-BE49-F238E27FC236}">
                <a16:creationId xmlns:a16="http://schemas.microsoft.com/office/drawing/2014/main" id="{8B335008-1090-4712-AAC7-755D278C019D}"/>
              </a:ext>
            </a:extLst>
          </p:cNvPr>
          <p:cNvSpPr/>
          <p:nvPr/>
        </p:nvSpPr>
        <p:spPr>
          <a:xfrm>
            <a:off x="6315519" y="3340166"/>
            <a:ext cx="3885016" cy="15427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1755218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Literature Review</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5</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39489300-1404-4D5C-B44E-61866A2D0655}"/>
              </a:ext>
            </a:extLst>
          </p:cNvPr>
          <p:cNvSpPr/>
          <p:nvPr/>
        </p:nvSpPr>
        <p:spPr>
          <a:xfrm>
            <a:off x="968446" y="4751845"/>
            <a:ext cx="8822984" cy="584775"/>
          </a:xfrm>
          <a:prstGeom prst="rect">
            <a:avLst/>
          </a:prstGeom>
        </p:spPr>
        <p:txBody>
          <a:bodyPr wrap="square">
            <a:spAutoFit/>
          </a:bodyPr>
          <a:lstStyle/>
          <a:p>
            <a:r>
              <a:rPr lang="en-US" sz="1600">
                <a:ea typeface="DengXian" panose="02010600030101010101" pitchFamily="2" charset="-122"/>
              </a:rPr>
              <a:t>Review approximately </a:t>
            </a:r>
            <a:r>
              <a:rPr lang="en-US" sz="1600" b="1">
                <a:ea typeface="DengXian" panose="02010600030101010101" pitchFamily="2" charset="-122"/>
              </a:rPr>
              <a:t>125 real estate market studies from 1995 to 2005 </a:t>
            </a:r>
            <a:r>
              <a:rPr lang="en-US" sz="1600">
                <a:ea typeface="DengXian" panose="02010600030101010101" pitchFamily="2" charset="-122"/>
              </a:rPr>
              <a:t>and summarizes the top selected features in hedonic price model. </a:t>
            </a:r>
            <a:endParaRPr lang="en-US" sz="1600"/>
          </a:p>
        </p:txBody>
      </p:sp>
      <p:grpSp>
        <p:nvGrpSpPr>
          <p:cNvPr id="17" name="Group 16">
            <a:extLst>
              <a:ext uri="{FF2B5EF4-FFF2-40B4-BE49-F238E27FC236}">
                <a16:creationId xmlns:a16="http://schemas.microsoft.com/office/drawing/2014/main" id="{B12DC293-BFA2-4AF2-8A3A-171AD5ADBB72}"/>
              </a:ext>
            </a:extLst>
          </p:cNvPr>
          <p:cNvGrpSpPr/>
          <p:nvPr/>
        </p:nvGrpSpPr>
        <p:grpSpPr>
          <a:xfrm>
            <a:off x="947738" y="2076441"/>
            <a:ext cx="8843692" cy="2317420"/>
            <a:chOff x="586058" y="1064025"/>
            <a:chExt cx="8843692" cy="2317420"/>
          </a:xfrm>
        </p:grpSpPr>
        <p:pic>
          <p:nvPicPr>
            <p:cNvPr id="18" name="Picture 17">
              <a:extLst>
                <a:ext uri="{FF2B5EF4-FFF2-40B4-BE49-F238E27FC236}">
                  <a16:creationId xmlns:a16="http://schemas.microsoft.com/office/drawing/2014/main" id="{733A88DF-45AC-4B4C-956F-B9FD14FB7690}"/>
                </a:ext>
              </a:extLst>
            </p:cNvPr>
            <p:cNvPicPr>
              <a:picLocks noChangeAspect="1"/>
            </p:cNvPicPr>
            <p:nvPr/>
          </p:nvPicPr>
          <p:blipFill>
            <a:blip r:embed="rId2"/>
            <a:stretch>
              <a:fillRect/>
            </a:stretch>
          </p:blipFill>
          <p:spPr>
            <a:xfrm>
              <a:off x="606766" y="2006784"/>
              <a:ext cx="8822984" cy="1374661"/>
            </a:xfrm>
            <a:prstGeom prst="rect">
              <a:avLst/>
            </a:prstGeom>
          </p:spPr>
        </p:pic>
        <p:sp>
          <p:nvSpPr>
            <p:cNvPr id="19" name="Rectangle 18">
              <a:extLst>
                <a:ext uri="{FF2B5EF4-FFF2-40B4-BE49-F238E27FC236}">
                  <a16:creationId xmlns:a16="http://schemas.microsoft.com/office/drawing/2014/main" id="{46381A8D-8EA2-47BA-B1A9-E2480B68C1C9}"/>
                </a:ext>
              </a:extLst>
            </p:cNvPr>
            <p:cNvSpPr/>
            <p:nvPr/>
          </p:nvSpPr>
          <p:spPr>
            <a:xfrm>
              <a:off x="586058" y="1064025"/>
              <a:ext cx="8822984" cy="584775"/>
            </a:xfrm>
            <a:prstGeom prst="rect">
              <a:avLst/>
            </a:prstGeom>
          </p:spPr>
          <p:txBody>
            <a:bodyPr wrap="square">
              <a:spAutoFit/>
            </a:bodyPr>
            <a:lstStyle/>
            <a:p>
              <a:pPr marR="0"/>
              <a:r>
                <a:rPr lang="en-US" sz="1600" err="1">
                  <a:ea typeface="DengXian" panose="02010600030101010101" pitchFamily="2" charset="-122"/>
                </a:rPr>
                <a:t>Sirmans</a:t>
              </a:r>
              <a:r>
                <a:rPr lang="en-US" sz="1600">
                  <a:ea typeface="DengXian" panose="02010600030101010101" pitchFamily="2" charset="-122"/>
                </a:rPr>
                <a:t>, G. S., Macpherson, D. A., &amp; </a:t>
              </a:r>
              <a:r>
                <a:rPr lang="en-US" sz="1600" err="1">
                  <a:ea typeface="DengXian" panose="02010600030101010101" pitchFamily="2" charset="-122"/>
                </a:rPr>
                <a:t>Zietz</a:t>
              </a:r>
              <a:r>
                <a:rPr lang="en-US" sz="1600">
                  <a:ea typeface="DengXian" panose="02010600030101010101" pitchFamily="2" charset="-122"/>
                </a:rPr>
                <a:t>, E. N. (2005). The composition of hedonic pricing models.</a:t>
              </a:r>
              <a:r>
                <a:rPr lang="en-US" sz="1600" i="1">
                  <a:ea typeface="DengXian" panose="02010600030101010101" pitchFamily="2" charset="-122"/>
                </a:rPr>
                <a:t> Journal of Real Estate Literature, 13</a:t>
              </a:r>
              <a:r>
                <a:rPr lang="en-US" sz="1600">
                  <a:ea typeface="DengXian" panose="02010600030101010101" pitchFamily="2" charset="-122"/>
                </a:rPr>
                <a:t>(1), 3-43. </a:t>
              </a:r>
              <a:endParaRPr lang="en-US" sz="2400">
                <a:effectLst/>
                <a:ea typeface="DengXian" panose="02010600030101010101" pitchFamily="2" charset="-122"/>
              </a:endParaRPr>
            </a:p>
          </p:txBody>
        </p:sp>
      </p:grpSp>
    </p:spTree>
    <p:extLst>
      <p:ext uri="{BB962C8B-B14F-4D97-AF65-F5344CB8AC3E}">
        <p14:creationId xmlns:p14="http://schemas.microsoft.com/office/powerpoint/2010/main" val="203989731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Literature Review</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6</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8F66437E-5845-4FE3-B477-F5813737E255}"/>
              </a:ext>
            </a:extLst>
          </p:cNvPr>
          <p:cNvSpPr txBox="1"/>
          <p:nvPr/>
        </p:nvSpPr>
        <p:spPr>
          <a:xfrm>
            <a:off x="947738" y="1549125"/>
            <a:ext cx="7660430" cy="523220"/>
          </a:xfrm>
          <a:prstGeom prst="rect">
            <a:avLst/>
          </a:prstGeom>
          <a:noFill/>
        </p:spPr>
        <p:txBody>
          <a:bodyPr wrap="square" rtlCol="0" anchor="t">
            <a:spAutoFit/>
          </a:bodyPr>
          <a:lstStyle/>
          <a:p>
            <a:r>
              <a:rPr lang="en-US" sz="2800" b="1">
                <a:solidFill>
                  <a:schemeClr val="accent6">
                    <a:lumMod val="75000"/>
                  </a:schemeClr>
                </a:solidFill>
              </a:rPr>
              <a:t>Hedonic Model</a:t>
            </a:r>
          </a:p>
        </p:txBody>
      </p:sp>
      <p:grpSp>
        <p:nvGrpSpPr>
          <p:cNvPr id="10" name="Group 9">
            <a:extLst>
              <a:ext uri="{FF2B5EF4-FFF2-40B4-BE49-F238E27FC236}">
                <a16:creationId xmlns:a16="http://schemas.microsoft.com/office/drawing/2014/main" id="{653EBD13-5799-4AE8-84C3-5A8FDDEED6D9}"/>
              </a:ext>
            </a:extLst>
          </p:cNvPr>
          <p:cNvGrpSpPr/>
          <p:nvPr/>
        </p:nvGrpSpPr>
        <p:grpSpPr>
          <a:xfrm>
            <a:off x="1235075" y="2072345"/>
            <a:ext cx="9564118" cy="3955353"/>
            <a:chOff x="432000" y="1534803"/>
            <a:chExt cx="9564118" cy="3955353"/>
          </a:xfrm>
        </p:grpSpPr>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0962E7F9-2522-4A16-A361-1993B0694F77}"/>
                    </a:ext>
                  </a:extLst>
                </p:cNvPr>
                <p:cNvSpPr txBox="1"/>
                <p:nvPr/>
              </p:nvSpPr>
              <p:spPr>
                <a:xfrm>
                  <a:off x="1698089" y="2115249"/>
                  <a:ext cx="6598922" cy="3693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400" b="0" i="1" smtClean="0">
                            <a:latin typeface="Cambria Math" panose="02040503050406030204" pitchFamily="18" charset="0"/>
                          </a:rPr>
                          <m:t>𝑃𝑟𝑖𝑐𝑒</m:t>
                        </m:r>
                        <m:r>
                          <a:rPr lang="en-US" sz="2400" i="1" smtClean="0">
                            <a:latin typeface="Cambria Math" panose="02040503050406030204" pitchFamily="18" charset="0"/>
                          </a:rPr>
                          <m:t>=</m:t>
                        </m:r>
                        <m:r>
                          <a:rPr lang="en-US" sz="2400" b="0" i="1" smtClean="0">
                            <a:latin typeface="Cambria Math" panose="02040503050406030204" pitchFamily="18" charset="0"/>
                          </a:rPr>
                          <m:t>𝑓</m:t>
                        </m:r>
                        <m:r>
                          <a:rPr lang="en-US" sz="2400" b="0" i="1" smtClean="0">
                            <a:latin typeface="Cambria Math" panose="02040503050406030204" pitchFamily="18" charset="0"/>
                          </a:rPr>
                          <m:t>(</m:t>
                        </m:r>
                        <m:r>
                          <a:rPr lang="en-US" sz="2400" b="0" i="1" smtClean="0">
                            <a:latin typeface="Cambria Math" panose="02040503050406030204" pitchFamily="18" charset="0"/>
                          </a:rPr>
                          <m:t>𝑃h𝑦𝑠𝑖𝑐𝑎𝑙</m:t>
                        </m:r>
                        <m:r>
                          <a:rPr lang="en-US" sz="2400" b="0" i="1" smtClean="0">
                            <a:latin typeface="Cambria Math" panose="02040503050406030204" pitchFamily="18" charset="0"/>
                          </a:rPr>
                          <m:t> </m:t>
                        </m:r>
                        <m:r>
                          <a:rPr lang="en-US" sz="2400" b="0" i="1" smtClean="0">
                            <a:latin typeface="Cambria Math" panose="02040503050406030204" pitchFamily="18" charset="0"/>
                          </a:rPr>
                          <m:t>𝐶h𝑎𝑟𝑎𝑐𝑡𝑒𝑟𝑠</m:t>
                        </m:r>
                        <m:r>
                          <a:rPr lang="en-US" sz="2400" b="0" i="1" smtClean="0">
                            <a:latin typeface="Cambria Math" panose="02040503050406030204" pitchFamily="18" charset="0"/>
                          </a:rPr>
                          <m:t> , </m:t>
                        </m:r>
                        <m:r>
                          <a:rPr lang="en-US" sz="2400" b="0" i="1" smtClean="0">
                            <a:latin typeface="Cambria Math" panose="02040503050406030204" pitchFamily="18" charset="0"/>
                          </a:rPr>
                          <m:t>𝑂𝑡h𝑒𝑟</m:t>
                        </m:r>
                        <m:r>
                          <a:rPr lang="en-US" sz="2400" b="0" i="1" smtClean="0">
                            <a:latin typeface="Cambria Math" panose="02040503050406030204" pitchFamily="18" charset="0"/>
                          </a:rPr>
                          <m:t> </m:t>
                        </m:r>
                        <m:r>
                          <a:rPr lang="en-US" sz="2400" b="0" i="1" smtClean="0">
                            <a:latin typeface="Cambria Math" panose="02040503050406030204" pitchFamily="18" charset="0"/>
                          </a:rPr>
                          <m:t>𝐹𝑎𝑐𝑡𝑜𝑟𝑠</m:t>
                        </m:r>
                        <m:r>
                          <a:rPr lang="en-US" sz="2400" b="0" i="1" smtClean="0">
                            <a:latin typeface="Cambria Math" panose="02040503050406030204" pitchFamily="18" charset="0"/>
                          </a:rPr>
                          <m:t>)</m:t>
                        </m:r>
                      </m:oMath>
                    </m:oMathPara>
                  </a14:m>
                  <a:endParaRPr lang="en-US" sz="2400"/>
                </a:p>
              </p:txBody>
            </p:sp>
          </mc:Choice>
          <mc:Fallback xmlns="">
            <p:sp>
              <p:nvSpPr>
                <p:cNvPr id="11" name="TextBox 10">
                  <a:extLst>
                    <a:ext uri="{FF2B5EF4-FFF2-40B4-BE49-F238E27FC236}">
                      <a16:creationId xmlns:a16="http://schemas.microsoft.com/office/drawing/2014/main" id="{0962E7F9-2522-4A16-A361-1993B0694F77}"/>
                    </a:ext>
                  </a:extLst>
                </p:cNvPr>
                <p:cNvSpPr txBox="1">
                  <a:spLocks noRot="1" noChangeAspect="1" noMove="1" noResize="1" noEditPoints="1" noAdjustHandles="1" noChangeArrowheads="1" noChangeShapeType="1" noTextEdit="1"/>
                </p:cNvSpPr>
                <p:nvPr/>
              </p:nvSpPr>
              <p:spPr>
                <a:xfrm>
                  <a:off x="1698089" y="2115249"/>
                  <a:ext cx="6598922" cy="369332"/>
                </a:xfrm>
                <a:prstGeom prst="rect">
                  <a:avLst/>
                </a:prstGeom>
                <a:blipFill>
                  <a:blip r:embed="rId2"/>
                  <a:stretch>
                    <a:fillRect l="-554" r="-1108" b="-34426"/>
                  </a:stretch>
                </a:blipFill>
              </p:spPr>
              <p:txBody>
                <a:bodyPr/>
                <a:lstStyle/>
                <a:p>
                  <a:r>
                    <a:rPr lang="en-US">
                      <a:noFill/>
                    </a:rPr>
                    <a:t> </a:t>
                  </a:r>
                </a:p>
              </p:txBody>
            </p:sp>
          </mc:Fallback>
        </mc:AlternateContent>
        <p:sp>
          <p:nvSpPr>
            <p:cNvPr id="12" name="Rectangle 11">
              <a:extLst>
                <a:ext uri="{FF2B5EF4-FFF2-40B4-BE49-F238E27FC236}">
                  <a16:creationId xmlns:a16="http://schemas.microsoft.com/office/drawing/2014/main" id="{7750251C-05F9-4B53-A141-4CDAC638FC71}"/>
                </a:ext>
              </a:extLst>
            </p:cNvPr>
            <p:cNvSpPr/>
            <p:nvPr/>
          </p:nvSpPr>
          <p:spPr>
            <a:xfrm>
              <a:off x="432000" y="1534803"/>
              <a:ext cx="4070345" cy="369332"/>
            </a:xfrm>
            <a:prstGeom prst="rect">
              <a:avLst/>
            </a:prstGeom>
          </p:spPr>
          <p:txBody>
            <a:bodyPr wrap="none">
              <a:spAutoFit/>
            </a:bodyPr>
            <a:lstStyle/>
            <a:p>
              <a:r>
                <a:rPr lang="en-US">
                  <a:latin typeface="Arial" panose="020B0604020202020204" pitchFamily="34" charset="0"/>
                  <a:ea typeface="DengXian" panose="02010600030101010101" pitchFamily="2" charset="-122"/>
                </a:rPr>
                <a:t>(</a:t>
              </a:r>
              <a:r>
                <a:rPr lang="en-US" err="1">
                  <a:latin typeface="Arial" panose="020B0604020202020204" pitchFamily="34" charset="0"/>
                  <a:ea typeface="DengXian" panose="02010600030101010101" pitchFamily="2" charset="-122"/>
                </a:rPr>
                <a:t>Sirmans</a:t>
              </a:r>
              <a:r>
                <a:rPr lang="en-US">
                  <a:latin typeface="Arial" panose="020B0604020202020204" pitchFamily="34" charset="0"/>
                  <a:ea typeface="DengXian" panose="02010600030101010101" pitchFamily="2" charset="-122"/>
                </a:rPr>
                <a:t>, Macpherson, &amp; </a:t>
              </a:r>
              <a:r>
                <a:rPr lang="en-US" err="1">
                  <a:latin typeface="Arial" panose="020B0604020202020204" pitchFamily="34" charset="0"/>
                  <a:ea typeface="DengXian" panose="02010600030101010101" pitchFamily="2" charset="-122"/>
                </a:rPr>
                <a:t>Zietz</a:t>
              </a:r>
              <a:r>
                <a:rPr lang="en-US">
                  <a:latin typeface="Arial" panose="020B0604020202020204" pitchFamily="34" charset="0"/>
                  <a:ea typeface="DengXian" panose="02010600030101010101" pitchFamily="2" charset="-122"/>
                </a:rPr>
                <a:t>, 2005)</a:t>
              </a:r>
              <a:endParaRPr lang="en-US"/>
            </a:p>
          </p:txBody>
        </p:sp>
        <p:sp>
          <p:nvSpPr>
            <p:cNvPr id="14" name="TextBox 13">
              <a:extLst>
                <a:ext uri="{FF2B5EF4-FFF2-40B4-BE49-F238E27FC236}">
                  <a16:creationId xmlns:a16="http://schemas.microsoft.com/office/drawing/2014/main" id="{38FF5464-27EC-45A7-B3FD-0F05B6F102E1}"/>
                </a:ext>
              </a:extLst>
            </p:cNvPr>
            <p:cNvSpPr txBox="1"/>
            <p:nvPr/>
          </p:nvSpPr>
          <p:spPr>
            <a:xfrm>
              <a:off x="3935894" y="3735830"/>
              <a:ext cx="1757239" cy="1754326"/>
            </a:xfrm>
            <a:prstGeom prst="rect">
              <a:avLst/>
            </a:prstGeom>
            <a:noFill/>
          </p:spPr>
          <p:txBody>
            <a:bodyPr wrap="square" rtlCol="0">
              <a:spAutoFit/>
            </a:bodyPr>
            <a:lstStyle/>
            <a:p>
              <a:r>
                <a:rPr lang="en-US"/>
                <a:t>Floor Area</a:t>
              </a:r>
            </a:p>
            <a:p>
              <a:r>
                <a:rPr lang="en-US"/>
                <a:t>Air-conditioner </a:t>
              </a:r>
            </a:p>
            <a:p>
              <a:r>
                <a:rPr lang="en-US"/>
                <a:t>Pool</a:t>
              </a:r>
            </a:p>
            <a:p>
              <a:r>
                <a:rPr lang="en-US"/>
                <a:t>Garage</a:t>
              </a:r>
            </a:p>
            <a:p>
              <a:r>
                <a:rPr lang="en-US"/>
                <a:t>Fireplace</a:t>
              </a:r>
            </a:p>
            <a:p>
              <a:r>
                <a:rPr lang="en-US"/>
                <a:t>Etc. </a:t>
              </a:r>
            </a:p>
          </p:txBody>
        </p:sp>
        <p:sp>
          <p:nvSpPr>
            <p:cNvPr id="15" name="TextBox 14">
              <a:extLst>
                <a:ext uri="{FF2B5EF4-FFF2-40B4-BE49-F238E27FC236}">
                  <a16:creationId xmlns:a16="http://schemas.microsoft.com/office/drawing/2014/main" id="{7D83BA66-D39C-4E76-8988-4CD50F0A0464}"/>
                </a:ext>
              </a:extLst>
            </p:cNvPr>
            <p:cNvSpPr txBox="1"/>
            <p:nvPr/>
          </p:nvSpPr>
          <p:spPr>
            <a:xfrm>
              <a:off x="6498868" y="3735830"/>
              <a:ext cx="3497250" cy="1477328"/>
            </a:xfrm>
            <a:prstGeom prst="rect">
              <a:avLst/>
            </a:prstGeom>
            <a:noFill/>
          </p:spPr>
          <p:txBody>
            <a:bodyPr wrap="square" rtlCol="0">
              <a:spAutoFit/>
            </a:bodyPr>
            <a:lstStyle/>
            <a:p>
              <a:r>
                <a:rPr lang="en-US"/>
                <a:t>Location</a:t>
              </a:r>
            </a:p>
            <a:p>
              <a:r>
                <a:rPr lang="en-US"/>
                <a:t>School’s quality</a:t>
              </a:r>
            </a:p>
            <a:p>
              <a:r>
                <a:rPr lang="en-US"/>
                <a:t>Golf course </a:t>
              </a:r>
            </a:p>
            <a:p>
              <a:r>
                <a:rPr lang="en-US"/>
                <a:t>Neighborhood Education Level</a:t>
              </a:r>
            </a:p>
            <a:p>
              <a:r>
                <a:rPr lang="en-US"/>
                <a:t>Etc.</a:t>
              </a:r>
            </a:p>
          </p:txBody>
        </p:sp>
        <p:cxnSp>
          <p:nvCxnSpPr>
            <p:cNvPr id="16" name="Straight Arrow Connector 15">
              <a:extLst>
                <a:ext uri="{FF2B5EF4-FFF2-40B4-BE49-F238E27FC236}">
                  <a16:creationId xmlns:a16="http://schemas.microsoft.com/office/drawing/2014/main" id="{717E47B5-C652-4837-AAA5-23392960B256}"/>
                </a:ext>
              </a:extLst>
            </p:cNvPr>
            <p:cNvCxnSpPr>
              <a:stCxn id="11" idx="2"/>
            </p:cNvCxnSpPr>
            <p:nvPr/>
          </p:nvCxnSpPr>
          <p:spPr>
            <a:xfrm>
              <a:off x="4997550" y="2484581"/>
              <a:ext cx="0" cy="1157116"/>
            </a:xfrm>
            <a:prstGeom prst="straightConnector1">
              <a:avLst/>
            </a:prstGeom>
            <a:ln>
              <a:solidFill>
                <a:schemeClr val="tx1">
                  <a:lumMod val="95000"/>
                  <a:lumOff val="5000"/>
                </a:schemeClr>
              </a:solidFill>
              <a:headEnd type="none" w="med" len="med"/>
              <a:tailEnd type="arrow" w="lg" len="sm"/>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902AEE83-8EF1-4EF9-B2E7-657445E41230}"/>
                </a:ext>
              </a:extLst>
            </p:cNvPr>
            <p:cNvCxnSpPr/>
            <p:nvPr/>
          </p:nvCxnSpPr>
          <p:spPr>
            <a:xfrm>
              <a:off x="6988177" y="2484581"/>
              <a:ext cx="0" cy="1157116"/>
            </a:xfrm>
            <a:prstGeom prst="straightConnector1">
              <a:avLst/>
            </a:prstGeom>
            <a:ln>
              <a:solidFill>
                <a:schemeClr val="tx1">
                  <a:lumMod val="95000"/>
                  <a:lumOff val="5000"/>
                </a:schemeClr>
              </a:solidFill>
              <a:headEnd type="none" w="med" len="med"/>
              <a:tailEnd type="arrow" w="lg" len="sm"/>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107189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Literature Review</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7</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 Placeholder 12">
            <a:extLst>
              <a:ext uri="{FF2B5EF4-FFF2-40B4-BE49-F238E27FC236}">
                <a16:creationId xmlns:a16="http://schemas.microsoft.com/office/drawing/2014/main" id="{560FAF11-5C5E-491D-A3AB-3B0B96860741}"/>
              </a:ext>
            </a:extLst>
          </p:cNvPr>
          <p:cNvSpPr txBox="1">
            <a:spLocks/>
          </p:cNvSpPr>
          <p:nvPr/>
        </p:nvSpPr>
        <p:spPr>
          <a:xfrm>
            <a:off x="5645538" y="2688953"/>
            <a:ext cx="4500000" cy="3402037"/>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solidFill>
              <a:effectLst/>
              <a:uLnTx/>
              <a:uFillTx/>
              <a:latin typeface="Times New Roman"/>
              <a:ea typeface="+mn-ea"/>
              <a:cs typeface="+mn-cs"/>
            </a:endParaRPr>
          </a:p>
          <a:p>
            <a:pPr marL="266700" marR="0" lvl="0" indent="-2667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75000"/>
                    <a:lumOff val="25000"/>
                  </a:srgbClr>
                </a:solidFill>
                <a:effectLst/>
                <a:uLnTx/>
                <a:uFillTx/>
                <a:latin typeface="Times New Roman"/>
                <a:ea typeface="DengXian" panose="02010600030101010101" pitchFamily="2" charset="-122"/>
                <a:cs typeface="+mn-cs"/>
              </a:rPr>
              <a:t>Construction &amp; Structure | House Internal Features, House External Amenities | Environmental – Nature | Environmental – Neighborhood &amp; Location | Environmental – Public Service | Marketing | Occupancy &amp; Selling | and Financial Issue </a:t>
            </a:r>
          </a:p>
        </p:txBody>
      </p:sp>
      <p:sp>
        <p:nvSpPr>
          <p:cNvPr id="12" name="Text Placeholder 10">
            <a:extLst>
              <a:ext uri="{FF2B5EF4-FFF2-40B4-BE49-F238E27FC236}">
                <a16:creationId xmlns:a16="http://schemas.microsoft.com/office/drawing/2014/main" id="{D3EFDD88-2349-47D8-A94B-B5BDF27724EB}"/>
              </a:ext>
            </a:extLst>
          </p:cNvPr>
          <p:cNvSpPr txBox="1">
            <a:spLocks/>
          </p:cNvSpPr>
          <p:nvPr/>
        </p:nvSpPr>
        <p:spPr>
          <a:xfrm>
            <a:off x="5645538" y="2101699"/>
            <a:ext cx="4500000" cy="525283"/>
          </a:xfrm>
          <a:prstGeom prst="rect">
            <a:avLst/>
          </a:prstGeom>
          <a:solidFill>
            <a:srgbClr val="000000"/>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150" normalizeH="0" baseline="0" noProof="0">
                <a:ln>
                  <a:noFill/>
                </a:ln>
                <a:solidFill>
                  <a:srgbClr val="FFFFFF"/>
                </a:solidFill>
                <a:effectLst/>
                <a:uLnTx/>
                <a:uFillTx/>
                <a:latin typeface="Arial"/>
                <a:ea typeface="+mn-ea"/>
                <a:cs typeface="+mn-cs"/>
              </a:rPr>
              <a:t>Eight categories of selected features</a:t>
            </a:r>
          </a:p>
        </p:txBody>
      </p:sp>
      <p:sp>
        <p:nvSpPr>
          <p:cNvPr id="14" name="Text Placeholder 14">
            <a:extLst>
              <a:ext uri="{FF2B5EF4-FFF2-40B4-BE49-F238E27FC236}">
                <a16:creationId xmlns:a16="http://schemas.microsoft.com/office/drawing/2014/main" id="{422D0D19-A3B9-47EE-9D8B-5E6AD1E5EB0D}"/>
              </a:ext>
            </a:extLst>
          </p:cNvPr>
          <p:cNvSpPr txBox="1">
            <a:spLocks/>
          </p:cNvSpPr>
          <p:nvPr/>
        </p:nvSpPr>
        <p:spPr>
          <a:xfrm>
            <a:off x="947738" y="2100890"/>
            <a:ext cx="4500000" cy="527076"/>
          </a:xfrm>
          <a:prstGeom prst="rect">
            <a:avLst/>
          </a:prstGeom>
          <a:solidFill>
            <a:srgbClr val="000000"/>
          </a:solidFill>
        </p:spPr>
        <p:txBody>
          <a:bodyPr vert="horz" lIns="180000" tIns="36000" rIns="0" bIns="0" rtlCol="0" anchor="ctr">
            <a:noAutofit/>
          </a:bodyPr>
          <a:lstStyle>
            <a:lvl1pPr marL="0" indent="0" algn="l" defTabSz="914400" rtl="0" eaLnBrk="1" latinLnBrk="0" hangingPunct="1">
              <a:lnSpc>
                <a:spcPct val="90000"/>
              </a:lnSpc>
              <a:spcBef>
                <a:spcPts val="1000"/>
              </a:spcBef>
              <a:buFont typeface="Arial" panose="020B0604020202020204" pitchFamily="34" charset="0"/>
              <a:buNone/>
              <a:defRPr sz="2400" b="1" kern="1200" spc="-150">
                <a:solidFill>
                  <a:schemeClr val="bg1"/>
                </a:solidFill>
                <a:latin typeface="+mj-lt"/>
                <a:ea typeface="+mn-ea"/>
                <a:cs typeface="+mn-cs"/>
              </a:defRPr>
            </a:lvl1pPr>
            <a:lvl2pPr marL="457200" indent="0" algn="l" defTabSz="914400" rtl="0" eaLnBrk="1" latinLnBrk="0" hangingPunct="1">
              <a:lnSpc>
                <a:spcPct val="90000"/>
              </a:lnSpc>
              <a:spcBef>
                <a:spcPts val="500"/>
              </a:spcBef>
              <a:buFont typeface="Arial" panose="020B0604020202020204" pitchFamily="34" charset="0"/>
              <a:buNone/>
              <a:defRPr sz="2000" b="1"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1800" b="1"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5pPr>
            <a:lvl6pPr marL="22860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6pPr>
            <a:lvl7pPr marL="27432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7pPr>
            <a:lvl8pPr marL="32004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8pPr>
            <a:lvl9pPr marL="3657600" indent="0" algn="l" defTabSz="914400" rtl="0" eaLnBrk="1" latinLnBrk="0" hangingPunct="1">
              <a:lnSpc>
                <a:spcPct val="90000"/>
              </a:lnSpc>
              <a:spcBef>
                <a:spcPts val="500"/>
              </a:spcBef>
              <a:buFont typeface="Arial" panose="020B0604020202020204" pitchFamily="34" charset="0"/>
              <a:buNone/>
              <a:defRPr sz="1600" b="1"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2000" b="1" i="0" u="none" strike="noStrike" kern="1200" cap="none" spc="-150" normalizeH="0" baseline="0" noProof="0">
                <a:ln>
                  <a:noFill/>
                </a:ln>
                <a:solidFill>
                  <a:srgbClr val="FFFFFF"/>
                </a:solidFill>
                <a:effectLst/>
                <a:uLnTx/>
                <a:uFillTx/>
                <a:latin typeface="Arial"/>
                <a:ea typeface="+mn-ea"/>
                <a:cs typeface="+mn-cs"/>
              </a:rPr>
              <a:t>Top Selected Features</a:t>
            </a:r>
          </a:p>
        </p:txBody>
      </p:sp>
      <p:sp>
        <p:nvSpPr>
          <p:cNvPr id="15" name="Content Placeholder 18">
            <a:extLst>
              <a:ext uri="{FF2B5EF4-FFF2-40B4-BE49-F238E27FC236}">
                <a16:creationId xmlns:a16="http://schemas.microsoft.com/office/drawing/2014/main" id="{649C3B2E-DA18-4C59-9319-8DB3EE920B6C}"/>
              </a:ext>
            </a:extLst>
          </p:cNvPr>
          <p:cNvSpPr txBox="1">
            <a:spLocks/>
          </p:cNvSpPr>
          <p:nvPr/>
        </p:nvSpPr>
        <p:spPr>
          <a:xfrm>
            <a:off x="947738" y="2692262"/>
            <a:ext cx="4500000" cy="3402036"/>
          </a:xfrm>
          <a:prstGeom prst="rect">
            <a:avLst/>
          </a:prstGeom>
        </p:spPr>
        <p:txBody>
          <a:bodyPr vert="horz" lIns="0" tIns="0" rIns="0" bIns="0" rtlCol="0">
            <a:noAutofit/>
          </a:bodyPr>
          <a:lstStyle>
            <a:lvl1pPr marL="266700" indent="-266700" algn="l" defTabSz="914400" rtl="0" eaLnBrk="1" latinLnBrk="0" hangingPunct="1">
              <a:lnSpc>
                <a:spcPct val="90000"/>
              </a:lnSpc>
              <a:spcBef>
                <a:spcPts val="1000"/>
              </a:spcBef>
              <a:buFont typeface="Arial" panose="020B0604020202020204" pitchFamily="34" charset="0"/>
              <a:buChar char="•"/>
              <a:defRPr sz="1800" kern="1200">
                <a:solidFill>
                  <a:schemeClr val="tx1">
                    <a:lumMod val="75000"/>
                    <a:lumOff val="25000"/>
                  </a:schemeClr>
                </a:solidFill>
                <a:latin typeface="+mn-lt"/>
                <a:ea typeface="+mn-ea"/>
                <a:cs typeface="+mn-cs"/>
              </a:defRPr>
            </a:lvl1pPr>
            <a:lvl2pPr marL="542925" indent="-276225" algn="l" defTabSz="914400" rtl="0" eaLnBrk="1" latinLnBrk="0" hangingPunct="1">
              <a:lnSpc>
                <a:spcPct val="90000"/>
              </a:lnSpc>
              <a:spcBef>
                <a:spcPts val="500"/>
              </a:spcBef>
              <a:buFont typeface="Arial" panose="020B0604020202020204" pitchFamily="34" charset="0"/>
              <a:buChar char="•"/>
              <a:defRPr sz="1600" kern="1200">
                <a:solidFill>
                  <a:schemeClr val="tx1">
                    <a:lumMod val="75000"/>
                    <a:lumOff val="25000"/>
                  </a:schemeClr>
                </a:solidFill>
                <a:latin typeface="+mn-lt"/>
                <a:ea typeface="+mn-ea"/>
                <a:cs typeface="+mn-cs"/>
              </a:defRPr>
            </a:lvl2pPr>
            <a:lvl3pPr marL="8096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3pPr>
            <a:lvl4pPr marL="10763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4pPr>
            <a:lvl5pPr marL="1343025" indent="-266700" algn="l" defTabSz="914400" rtl="0" eaLnBrk="1" latinLnBrk="0" hangingPunct="1">
              <a:lnSpc>
                <a:spcPct val="90000"/>
              </a:lnSpc>
              <a:spcBef>
                <a:spcPts val="500"/>
              </a:spcBef>
              <a:buFont typeface="Arial" panose="020B0604020202020204" pitchFamily="34" charset="0"/>
              <a:buChar char="•"/>
              <a:defRPr sz="1400" kern="1200">
                <a:solidFill>
                  <a:schemeClr val="tx1">
                    <a:lumMod val="75000"/>
                    <a:lumOff val="25000"/>
                  </a:schemeClr>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266700" marR="0" lvl="0" indent="-2667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endParaRPr kumimoji="0" lang="en-US" sz="1800" b="0" i="0" u="none" strike="noStrike" kern="1200" cap="none" spc="0" normalizeH="0" baseline="0" noProof="0">
              <a:ln>
                <a:noFill/>
              </a:ln>
              <a:solidFill>
                <a:srgbClr val="000000">
                  <a:lumMod val="75000"/>
                  <a:lumOff val="25000"/>
                </a:srgbClr>
              </a:solidFill>
              <a:effectLst/>
              <a:uLnTx/>
              <a:uFillTx/>
              <a:latin typeface="Times New Roman"/>
              <a:ea typeface="DengXian" panose="02010600030101010101" pitchFamily="2" charset="-122"/>
              <a:cs typeface="+mn-cs"/>
            </a:endParaRPr>
          </a:p>
          <a:p>
            <a:pPr marL="266700" marR="0" lvl="0" indent="-266700" algn="l" defTabSz="914400" rtl="0" eaLnBrk="1" fontAlgn="auto" latinLnBrk="0" hangingPunct="1">
              <a:lnSpc>
                <a:spcPct val="150000"/>
              </a:lnSpc>
              <a:spcBef>
                <a:spcPts val="1000"/>
              </a:spcBef>
              <a:spcAft>
                <a:spcPts val="0"/>
              </a:spcAft>
              <a:buClrTx/>
              <a:buSzTx/>
              <a:buFont typeface="Arial" panose="020B0604020202020204" pitchFamily="34" charset="0"/>
              <a:buChar char="•"/>
              <a:tabLst/>
              <a:defRPr/>
            </a:pPr>
            <a:r>
              <a:rPr kumimoji="0" lang="en-US" sz="1800" b="0" i="0" u="none" strike="noStrike" kern="1200" cap="none" spc="0" normalizeH="0" baseline="0" noProof="0">
                <a:ln>
                  <a:noFill/>
                </a:ln>
                <a:solidFill>
                  <a:srgbClr val="000000">
                    <a:lumMod val="75000"/>
                    <a:lumOff val="25000"/>
                  </a:srgbClr>
                </a:solidFill>
                <a:effectLst/>
                <a:uLnTx/>
                <a:uFillTx/>
                <a:latin typeface="Times New Roman"/>
                <a:ea typeface="DengXian" panose="02010600030101010101" pitchFamily="2" charset="-122"/>
                <a:cs typeface="+mn-cs"/>
              </a:rPr>
              <a:t>Lot Size | log(Lot Size) | House Square Feet | log(House Square Feet) | Brick | Age | Number of Stories | Number of Bathrooms| Number of Bedrooms | Full Baths | Fireplace | Air-Conditioning | Basement | Garage Space | Deck | Pool | Distance | Time on the Market | Time Trend. </a:t>
            </a:r>
            <a:endParaRPr kumimoji="0" lang="en-US" sz="1800" b="0" i="0" u="none" strike="noStrike" kern="1200" cap="none" spc="0" normalizeH="0" baseline="0" noProof="0">
              <a:ln>
                <a:noFill/>
              </a:ln>
              <a:solidFill>
                <a:srgbClr val="000000">
                  <a:lumMod val="75000"/>
                  <a:lumOff val="25000"/>
                </a:srgbClr>
              </a:solidFill>
              <a:effectLst/>
              <a:uLnTx/>
              <a:uFillTx/>
              <a:latin typeface="Times New Roman"/>
              <a:ea typeface="+mn-ea"/>
              <a:cs typeface="+mn-cs"/>
            </a:endParaRPr>
          </a:p>
        </p:txBody>
      </p:sp>
    </p:spTree>
    <p:extLst>
      <p:ext uri="{BB962C8B-B14F-4D97-AF65-F5344CB8AC3E}">
        <p14:creationId xmlns:p14="http://schemas.microsoft.com/office/powerpoint/2010/main" val="47758104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Placeholder 7" title="Building image">
            <a:extLst>
              <a:ext uri="{FF2B5EF4-FFF2-40B4-BE49-F238E27FC236}">
                <a16:creationId xmlns:a16="http://schemas.microsoft.com/office/drawing/2014/main" id="{2D599535-C841-457B-BE92-EECA801ED768}"/>
              </a:ext>
            </a:extLst>
          </p:cNvPr>
          <p:cNvPicPr>
            <a:picLocks noGrp="1" noChangeAspect="1"/>
          </p:cNvPicPr>
          <p:nvPr>
            <p:ph type="pic" sz="quarter" idx="13"/>
          </p:nvPr>
        </p:nvPicPr>
        <p:blipFill>
          <a:blip r:embed="rId2">
            <a:extLst>
              <a:ext uri="{BEBA8EAE-BF5A-486C-A8C5-ECC9F3942E4B}">
                <a14:imgProps xmlns:a14="http://schemas.microsoft.com/office/drawing/2010/main">
                  <a14:imgLayer r:embed="rId3">
                    <a14:imgEffect>
                      <a14:saturation sat="0"/>
                    </a14:imgEffect>
                  </a14:imgLayer>
                </a14:imgProps>
              </a:ext>
            </a:extLst>
          </a:blip>
          <a:srcRect l="20784" r="20784"/>
          <a:stretch>
            <a:fillRect/>
          </a:stretch>
        </p:blipFill>
        <p:spPr/>
      </p:pic>
      <p:sp>
        <p:nvSpPr>
          <p:cNvPr id="10" name="Hexagon 9" descr="Solid dark colored hexagon in the middle of image accent">
            <a:extLst>
              <a:ext uri="{FF2B5EF4-FFF2-40B4-BE49-F238E27FC236}">
                <a16:creationId xmlns:a16="http://schemas.microsoft.com/office/drawing/2014/main" id="{84367257-921F-4C31-9DD7-8B0616248FDF}"/>
              </a:ext>
            </a:extLst>
          </p:cNvPr>
          <p:cNvSpPr/>
          <p:nvPr/>
        </p:nvSpPr>
        <p:spPr>
          <a:xfrm rot="16200000">
            <a:off x="2679702" y="2388914"/>
            <a:ext cx="2412998" cy="2080172"/>
          </a:xfrm>
          <a:prstGeom prst="hexag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itle 3">
            <a:extLst>
              <a:ext uri="{FF2B5EF4-FFF2-40B4-BE49-F238E27FC236}">
                <a16:creationId xmlns:a16="http://schemas.microsoft.com/office/drawing/2014/main" id="{291CA16A-993E-43BA-BDDC-9E427CF951B2}"/>
              </a:ext>
            </a:extLst>
          </p:cNvPr>
          <p:cNvSpPr>
            <a:spLocks noGrp="1"/>
          </p:cNvSpPr>
          <p:nvPr>
            <p:ph type="title"/>
          </p:nvPr>
        </p:nvSpPr>
        <p:spPr/>
        <p:txBody>
          <a:bodyPr/>
          <a:lstStyle/>
          <a:p>
            <a:r>
              <a:rPr lang="en-US">
                <a:latin typeface="Calibri"/>
                <a:cs typeface="Calibri Light"/>
              </a:rPr>
              <a:t>Data Processing</a:t>
            </a:r>
            <a:endParaRPr lang="en-US">
              <a:latin typeface="Calibri"/>
            </a:endParaRPr>
          </a:p>
        </p:txBody>
      </p:sp>
      <p:pic>
        <p:nvPicPr>
          <p:cNvPr id="11" name="Picture 10">
            <a:extLst>
              <a:ext uri="{FF2B5EF4-FFF2-40B4-BE49-F238E27FC236}">
                <a16:creationId xmlns:a16="http://schemas.microsoft.com/office/drawing/2014/main" id="{CC097CB3-BE13-41E2-A229-E745CAF66E74}"/>
              </a:ext>
            </a:extLst>
          </p:cNvPr>
          <p:cNvPicPr>
            <a:picLocks noChangeAspect="1"/>
          </p:cNvPicPr>
          <p:nvPr/>
        </p:nvPicPr>
        <p:blipFill rotWithShape="1">
          <a:blip r:embed="rId4"/>
          <a:srcRect l="23112" t="8153" r="23318" b="9544"/>
          <a:stretch/>
        </p:blipFill>
        <p:spPr>
          <a:xfrm>
            <a:off x="10520989" y="5450346"/>
            <a:ext cx="1484657" cy="1303421"/>
          </a:xfrm>
          <a:prstGeom prst="rect">
            <a:avLst/>
          </a:prstGeom>
        </p:spPr>
      </p:pic>
      <p:sp>
        <p:nvSpPr>
          <p:cNvPr id="2" name="TextBox 1">
            <a:extLst>
              <a:ext uri="{FF2B5EF4-FFF2-40B4-BE49-F238E27FC236}">
                <a16:creationId xmlns:a16="http://schemas.microsoft.com/office/drawing/2014/main" id="{2C0A1948-C7F3-4632-B0E3-E43F8A606604}"/>
              </a:ext>
            </a:extLst>
          </p:cNvPr>
          <p:cNvSpPr txBox="1"/>
          <p:nvPr/>
        </p:nvSpPr>
        <p:spPr>
          <a:xfrm>
            <a:off x="3390900" y="2769506"/>
            <a:ext cx="847271"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l"/>
            <a:r>
              <a:rPr lang="en-US" sz="8000">
                <a:latin typeface="Arial Black"/>
              </a:rPr>
              <a:t>3</a:t>
            </a:r>
          </a:p>
        </p:txBody>
      </p:sp>
    </p:spTree>
    <p:extLst>
      <p:ext uri="{BB962C8B-B14F-4D97-AF65-F5344CB8AC3E}">
        <p14:creationId xmlns:p14="http://schemas.microsoft.com/office/powerpoint/2010/main" val="25167541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Title 13">
            <a:extLst>
              <a:ext uri="{FF2B5EF4-FFF2-40B4-BE49-F238E27FC236}">
                <a16:creationId xmlns:a16="http://schemas.microsoft.com/office/drawing/2014/main" id="{F64048FA-1C7E-4BEF-8273-A6490A2211F4}"/>
              </a:ext>
            </a:extLst>
          </p:cNvPr>
          <p:cNvSpPr>
            <a:spLocks noGrp="1"/>
          </p:cNvSpPr>
          <p:nvPr>
            <p:ph type="title"/>
          </p:nvPr>
        </p:nvSpPr>
        <p:spPr/>
        <p:txBody>
          <a:bodyPr/>
          <a:lstStyle/>
          <a:p>
            <a:r>
              <a:rPr lang="en-US">
                <a:cs typeface="Calibri Light"/>
              </a:rPr>
              <a:t>Data Processing</a:t>
            </a:r>
            <a:endParaRPr lang="en-US"/>
          </a:p>
        </p:txBody>
      </p:sp>
      <p:sp>
        <p:nvSpPr>
          <p:cNvPr id="4" name="Slide Number Placeholder 3">
            <a:extLst>
              <a:ext uri="{FF2B5EF4-FFF2-40B4-BE49-F238E27FC236}">
                <a16:creationId xmlns:a16="http://schemas.microsoft.com/office/drawing/2014/main" id="{7553D90E-F2EA-4BA1-ACBD-9D3D0EB22C8A}"/>
              </a:ext>
            </a:extLst>
          </p:cNvPr>
          <p:cNvSpPr>
            <a:spLocks noGrp="1"/>
          </p:cNvSpPr>
          <p:nvPr>
            <p:ph type="sldNum" sz="quarter" idx="18"/>
          </p:nvPr>
        </p:nvSpPr>
        <p:spPr/>
        <p:txBody>
          <a:bodyPr/>
          <a:lstStyle/>
          <a:p>
            <a:fld id="{8699F50C-BE38-4BD0-BA84-9B090E1F2B9B}" type="slidenum">
              <a:rPr lang="en-US" smtClean="0"/>
              <a:pPr/>
              <a:t>9</a:t>
            </a:fld>
            <a:endParaRPr lang="en-US"/>
          </a:p>
        </p:txBody>
      </p:sp>
      <p:sp>
        <p:nvSpPr>
          <p:cNvPr id="2" name="Rectangle 1">
            <a:extLst>
              <a:ext uri="{FF2B5EF4-FFF2-40B4-BE49-F238E27FC236}">
                <a16:creationId xmlns:a16="http://schemas.microsoft.com/office/drawing/2014/main" id="{14833DBC-1007-4AEA-936F-A5412039B7E0}"/>
              </a:ext>
            </a:extLst>
          </p:cNvPr>
          <p:cNvSpPr/>
          <p:nvPr/>
        </p:nvSpPr>
        <p:spPr>
          <a:xfrm>
            <a:off x="11024916" y="209028"/>
            <a:ext cx="1037583" cy="56323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C90159-E2D3-46A0-B9A9-466E1D586415}"/>
              </a:ext>
            </a:extLst>
          </p:cNvPr>
          <p:cNvSpPr txBox="1"/>
          <p:nvPr/>
        </p:nvSpPr>
        <p:spPr>
          <a:xfrm>
            <a:off x="875071" y="1459468"/>
            <a:ext cx="2075505" cy="523220"/>
          </a:xfrm>
          <a:prstGeom prst="rect">
            <a:avLst/>
          </a:prstGeom>
          <a:noFill/>
        </p:spPr>
        <p:txBody>
          <a:bodyPr wrap="none" rtlCol="0">
            <a:spAutoFit/>
          </a:bodyPr>
          <a:lstStyle/>
          <a:p>
            <a:r>
              <a:rPr lang="en-US" sz="2800" b="1">
                <a:solidFill>
                  <a:schemeClr val="accent6">
                    <a:lumMod val="75000"/>
                  </a:schemeClr>
                </a:solidFill>
              </a:rPr>
              <a:t>Data Source:</a:t>
            </a:r>
          </a:p>
        </p:txBody>
      </p:sp>
      <p:pic>
        <p:nvPicPr>
          <p:cNvPr id="5" name="Picture 4">
            <a:extLst>
              <a:ext uri="{FF2B5EF4-FFF2-40B4-BE49-F238E27FC236}">
                <a16:creationId xmlns:a16="http://schemas.microsoft.com/office/drawing/2014/main" id="{8C64C3FF-3412-411B-879A-32D9C2C9C819}"/>
              </a:ext>
            </a:extLst>
          </p:cNvPr>
          <p:cNvPicPr>
            <a:picLocks noChangeAspect="1"/>
          </p:cNvPicPr>
          <p:nvPr/>
        </p:nvPicPr>
        <p:blipFill>
          <a:blip r:embed="rId2"/>
          <a:stretch>
            <a:fillRect/>
          </a:stretch>
        </p:blipFill>
        <p:spPr>
          <a:xfrm>
            <a:off x="947738" y="2763831"/>
            <a:ext cx="4545430" cy="1626148"/>
          </a:xfrm>
          <a:prstGeom prst="rect">
            <a:avLst/>
          </a:prstGeom>
        </p:spPr>
      </p:pic>
      <p:pic>
        <p:nvPicPr>
          <p:cNvPr id="8" name="Picture 7">
            <a:extLst>
              <a:ext uri="{FF2B5EF4-FFF2-40B4-BE49-F238E27FC236}">
                <a16:creationId xmlns:a16="http://schemas.microsoft.com/office/drawing/2014/main" id="{D16E2DB0-8CE7-4ADC-894F-47A6F773A0A4}"/>
              </a:ext>
            </a:extLst>
          </p:cNvPr>
          <p:cNvPicPr>
            <a:picLocks noChangeAspect="1"/>
          </p:cNvPicPr>
          <p:nvPr/>
        </p:nvPicPr>
        <p:blipFill>
          <a:blip r:embed="rId3"/>
          <a:stretch>
            <a:fillRect/>
          </a:stretch>
        </p:blipFill>
        <p:spPr>
          <a:xfrm>
            <a:off x="6172634" y="2763832"/>
            <a:ext cx="4733437" cy="1626148"/>
          </a:xfrm>
          <a:prstGeom prst="rect">
            <a:avLst/>
          </a:prstGeom>
        </p:spPr>
      </p:pic>
      <p:sp>
        <p:nvSpPr>
          <p:cNvPr id="10" name="TextBox 9">
            <a:extLst>
              <a:ext uri="{FF2B5EF4-FFF2-40B4-BE49-F238E27FC236}">
                <a16:creationId xmlns:a16="http://schemas.microsoft.com/office/drawing/2014/main" id="{431FC9D4-C584-42A1-9889-1254FE25D12C}"/>
              </a:ext>
            </a:extLst>
          </p:cNvPr>
          <p:cNvSpPr txBox="1"/>
          <p:nvPr/>
        </p:nvSpPr>
        <p:spPr>
          <a:xfrm>
            <a:off x="1220931" y="2394499"/>
            <a:ext cx="4066754" cy="369332"/>
          </a:xfrm>
          <a:prstGeom prst="rect">
            <a:avLst/>
          </a:prstGeom>
          <a:noFill/>
        </p:spPr>
        <p:txBody>
          <a:bodyPr wrap="none" rtlCol="0">
            <a:spAutoFit/>
          </a:bodyPr>
          <a:lstStyle/>
          <a:p>
            <a:r>
              <a:rPr lang="en-US" b="1"/>
              <a:t>Pierce County Treasury Data Warehouse </a:t>
            </a:r>
          </a:p>
        </p:txBody>
      </p:sp>
      <p:sp>
        <p:nvSpPr>
          <p:cNvPr id="12" name="TextBox 11">
            <a:extLst>
              <a:ext uri="{FF2B5EF4-FFF2-40B4-BE49-F238E27FC236}">
                <a16:creationId xmlns:a16="http://schemas.microsoft.com/office/drawing/2014/main" id="{F4630175-771D-464F-A75F-84C2ED5808A4}"/>
              </a:ext>
            </a:extLst>
          </p:cNvPr>
          <p:cNvSpPr txBox="1"/>
          <p:nvPr/>
        </p:nvSpPr>
        <p:spPr>
          <a:xfrm>
            <a:off x="6644975" y="2394499"/>
            <a:ext cx="3771995" cy="369332"/>
          </a:xfrm>
          <a:prstGeom prst="rect">
            <a:avLst/>
          </a:prstGeom>
          <a:noFill/>
        </p:spPr>
        <p:txBody>
          <a:bodyPr wrap="none" rtlCol="0">
            <a:spAutoFit/>
          </a:bodyPr>
          <a:lstStyle/>
          <a:p>
            <a:r>
              <a:rPr lang="en-US" b="1"/>
              <a:t>Pierce County </a:t>
            </a:r>
            <a:r>
              <a:rPr lang="en-US" b="1" err="1"/>
              <a:t>GeoSpatial</a:t>
            </a:r>
            <a:r>
              <a:rPr lang="en-US" b="1"/>
              <a:t> Data Portal </a:t>
            </a:r>
          </a:p>
        </p:txBody>
      </p:sp>
    </p:spTree>
    <p:extLst>
      <p:ext uri="{BB962C8B-B14F-4D97-AF65-F5344CB8AC3E}">
        <p14:creationId xmlns:p14="http://schemas.microsoft.com/office/powerpoint/2010/main" val="3781220787"/>
      </p:ext>
    </p:extLst>
  </p:cSld>
  <p:clrMapOvr>
    <a:masterClrMapping/>
  </p:clrMapOvr>
</p:sld>
</file>

<file path=ppt/theme/theme1.xml><?xml version="1.0" encoding="utf-8"?>
<a:theme xmlns:a="http://schemas.openxmlformats.org/drawingml/2006/main" name="Office Theme">
  <a:themeElements>
    <a:clrScheme name="Custom 14">
      <a:dk1>
        <a:srgbClr val="3F3F3F"/>
      </a:dk1>
      <a:lt1>
        <a:srgbClr val="FFFFFF"/>
      </a:lt1>
      <a:dk2>
        <a:srgbClr val="F2F2F2"/>
      </a:dk2>
      <a:lt2>
        <a:srgbClr val="A5A5A5"/>
      </a:lt2>
      <a:accent1>
        <a:srgbClr val="00194C"/>
      </a:accent1>
      <a:accent2>
        <a:srgbClr val="EAB200"/>
      </a:accent2>
      <a:accent3>
        <a:srgbClr val="F2F2F2"/>
      </a:accent3>
      <a:accent4>
        <a:srgbClr val="954F72"/>
      </a:accent4>
      <a:accent5>
        <a:srgbClr val="00843B"/>
      </a:accent5>
      <a:accent6>
        <a:srgbClr val="014067"/>
      </a:accent6>
      <a:hlink>
        <a:srgbClr val="00194C"/>
      </a:hlink>
      <a:folHlink>
        <a:srgbClr val="954F72"/>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TF00951641_Hexagon presentation light_AAS_v4" id="{358289A0-A26B-433F-AD2B-1F8832C96153}" vid="{92CDC91D-95BF-4897-87D6-494563DF797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96291512c1ee715ab617f4c07df79fc1">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8256c27c40ca5c40ce1cf6c44f0205df"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8F8919DE-9BD9-47A9-9F5D-16EBB9687974}">
  <ds:schemaRefs>
    <ds:schemaRef ds:uri="16c05727-aa75-4e4a-9b5f-8a80a1165891"/>
    <ds:schemaRef ds:uri="71af3243-3dd4-4a8d-8c0d-dd76da1f02a5"/>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C87F4215-C6BB-44A3-9A5E-9446E6835900}">
  <ds:schemaRefs>
    <ds:schemaRef ds:uri="16c05727-aa75-4e4a-9b5f-8a80a1165891"/>
    <ds:schemaRef ds:uri="71af3243-3dd4-4a8d-8c0d-dd76da1f02a5"/>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3.xml><?xml version="1.0" encoding="utf-8"?>
<ds:datastoreItem xmlns:ds="http://schemas.openxmlformats.org/officeDocument/2006/customXml" ds:itemID="{A80A5AF1-8C57-4290-936E-5FD27C957251}">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Hexagon presentation light</Template>
  <TotalTime>0</TotalTime>
  <Words>1642</Words>
  <Application>Microsoft Office PowerPoint</Application>
  <PresentationFormat>Widescreen</PresentationFormat>
  <Paragraphs>515</Paragraphs>
  <Slides>48</Slides>
  <Notes>1</Notes>
  <HiddenSlides>2</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48</vt:i4>
      </vt:variant>
    </vt:vector>
  </HeadingPairs>
  <TitlesOfParts>
    <vt:vector size="55" baseType="lpstr">
      <vt:lpstr>Gill Sans SemiBold</vt:lpstr>
      <vt:lpstr>Arial</vt:lpstr>
      <vt:lpstr>Arial Black</vt:lpstr>
      <vt:lpstr>Calibri</vt:lpstr>
      <vt:lpstr>Cambria Math</vt:lpstr>
      <vt:lpstr>Times New Roman</vt:lpstr>
      <vt:lpstr>Office Theme</vt:lpstr>
      <vt:lpstr>Pierce County Real-estate Price Analysis </vt:lpstr>
      <vt:lpstr>Problem Statement </vt:lpstr>
      <vt:lpstr>PowerPoint Presentation</vt:lpstr>
      <vt:lpstr>Literature Review</vt:lpstr>
      <vt:lpstr>Literature Review</vt:lpstr>
      <vt:lpstr>Literature Review</vt:lpstr>
      <vt:lpstr>Literature Review</vt:lpstr>
      <vt:lpstr>Data Processing</vt:lpstr>
      <vt:lpstr>Data Processing</vt:lpstr>
      <vt:lpstr>Data Processing</vt:lpstr>
      <vt:lpstr>Data Processing</vt:lpstr>
      <vt:lpstr>Data Processing</vt:lpstr>
      <vt:lpstr>Data Processing</vt:lpstr>
      <vt:lpstr>Data Processing</vt:lpstr>
      <vt:lpstr>Data Processing</vt:lpstr>
      <vt:lpstr>Models and Methodologies </vt:lpstr>
      <vt:lpstr>Methodology</vt:lpstr>
      <vt:lpstr>Modeling</vt:lpstr>
      <vt:lpstr>Modeling</vt:lpstr>
      <vt:lpstr>Clustering</vt:lpstr>
      <vt:lpstr>Clustering</vt:lpstr>
      <vt:lpstr>Clustering</vt:lpstr>
      <vt:lpstr>Models Comparison </vt:lpstr>
      <vt:lpstr>Decision Tree</vt:lpstr>
      <vt:lpstr>Artificial Neural Network</vt:lpstr>
      <vt:lpstr>Model Comparison </vt:lpstr>
      <vt:lpstr>Random Forest</vt:lpstr>
      <vt:lpstr>Random Forest- Feature Importance </vt:lpstr>
      <vt:lpstr>Space and Rooms</vt:lpstr>
      <vt:lpstr>Quality </vt:lpstr>
      <vt:lpstr>Crime  Number  </vt:lpstr>
      <vt:lpstr>Functional Space</vt:lpstr>
      <vt:lpstr>Garage</vt:lpstr>
      <vt:lpstr>Locational  Attributes</vt:lpstr>
      <vt:lpstr>Business Impact</vt:lpstr>
      <vt:lpstr>Business Impact</vt:lpstr>
      <vt:lpstr>Business Impact</vt:lpstr>
      <vt:lpstr>Business Impact</vt:lpstr>
      <vt:lpstr>Business Impact</vt:lpstr>
      <vt:lpstr>Business Impact</vt:lpstr>
      <vt:lpstr>Business Impact</vt:lpstr>
      <vt:lpstr>Business Impact</vt:lpstr>
      <vt:lpstr>Future Study</vt:lpstr>
      <vt:lpstr>Future Study</vt:lpstr>
      <vt:lpstr>Pierce County demographic data for schools in the year 2018</vt:lpstr>
      <vt:lpstr>Pierce county data shows 26% of population holds a Bachelor's Degree or higher </vt:lpstr>
      <vt:lpstr>Future Study</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
  <cp:revision>1</cp:revision>
  <dcterms:created xsi:type="dcterms:W3CDTF">2019-08-06T21:46:09Z</dcterms:created>
  <dcterms:modified xsi:type="dcterms:W3CDTF">2019-08-13T23:43:14Z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